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7" r:id="rId4"/>
    <p:sldId id="258" r:id="rId5"/>
    <p:sldId id="259" r:id="rId6"/>
  </p:sldIdLst>
  <p:sldSz cx="9601200" cy="12801600" type="A3"/>
  <p:notesSz cx="7010400" cy="92964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3A40"/>
    <a:srgbClr val="E0E8EF"/>
    <a:srgbClr val="636D74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9" d="100"/>
          <a:sy n="69" d="100"/>
        </p:scale>
        <p:origin x="19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2095078"/>
            <a:ext cx="8161020" cy="445685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EC5A6-E027-4658-9205-7FA110904A8B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A004F-5CF8-4B70-9CFF-E6264FC39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7998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EC5A6-E027-4658-9205-7FA110904A8B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A004F-5CF8-4B70-9CFF-E6264FC39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711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EC5A6-E027-4658-9205-7FA110904A8B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A004F-5CF8-4B70-9CFF-E6264FC39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4342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EC5A6-E027-4658-9205-7FA110904A8B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A004F-5CF8-4B70-9CFF-E6264FC39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4691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3191514"/>
            <a:ext cx="8281035" cy="532510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567000"/>
            <a:ext cx="8281035" cy="280034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EC5A6-E027-4658-9205-7FA110904A8B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A004F-5CF8-4B70-9CFF-E6264FC39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400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EC5A6-E027-4658-9205-7FA110904A8B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A004F-5CF8-4B70-9CFF-E6264FC39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242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70"/>
            <a:ext cx="8281035" cy="24743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3138171"/>
            <a:ext cx="4081761" cy="153796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4676140"/>
            <a:ext cx="4081761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EC5A6-E027-4658-9205-7FA110904A8B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A004F-5CF8-4B70-9CFF-E6264FC39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234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EC5A6-E027-4658-9205-7FA110904A8B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A004F-5CF8-4B70-9CFF-E6264FC39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985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EC5A6-E027-4658-9205-7FA110904A8B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A004F-5CF8-4B70-9CFF-E6264FC39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39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843196"/>
            <a:ext cx="4860608" cy="90974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EC5A6-E027-4658-9205-7FA110904A8B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A004F-5CF8-4B70-9CFF-E6264FC39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09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843196"/>
            <a:ext cx="4860608" cy="90974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EC5A6-E027-4658-9205-7FA110904A8B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AA004F-5CF8-4B70-9CFF-E6264FC39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331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70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EEC5A6-E027-4658-9205-7FA110904A8B}" type="datetimeFigureOut">
              <a:rPr lang="en-US" smtClean="0"/>
              <a:t>6/2/2023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9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9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AA004F-5CF8-4B70-9CFF-E6264FC391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905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Picture 69" descr="A picture containing pattern, creative arts, wrapping paper, colorfulness&#10;&#10;Description automatically generated">
            <a:extLst>
              <a:ext uri="{FF2B5EF4-FFF2-40B4-BE49-F238E27FC236}">
                <a16:creationId xmlns:a16="http://schemas.microsoft.com/office/drawing/2014/main" id="{9D35FD6A-4DB2-E8A1-D0CE-86CBF5DA9B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64" t="37191" r="24049" b="14800"/>
          <a:stretch/>
        </p:blipFill>
        <p:spPr>
          <a:xfrm>
            <a:off x="-91652" y="2772227"/>
            <a:ext cx="9784502" cy="8181245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  <a:softEdge rad="1003300"/>
          </a:effectLst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AE234A0-BB7E-D07F-5BBF-2AB5D9B98AB6}"/>
              </a:ext>
            </a:extLst>
          </p:cNvPr>
          <p:cNvSpPr/>
          <p:nvPr/>
        </p:nvSpPr>
        <p:spPr>
          <a:xfrm>
            <a:off x="226700" y="3406869"/>
            <a:ext cx="4437955" cy="574287"/>
          </a:xfrm>
          <a:custGeom>
            <a:avLst/>
            <a:gdLst>
              <a:gd name="connsiteX0" fmla="*/ 198586 w 3325090"/>
              <a:gd name="connsiteY0" fmla="*/ 0 h 817418"/>
              <a:gd name="connsiteX1" fmla="*/ 3126505 w 3325090"/>
              <a:gd name="connsiteY1" fmla="*/ 0 h 817418"/>
              <a:gd name="connsiteX2" fmla="*/ 3309485 w 3325090"/>
              <a:gd name="connsiteY2" fmla="*/ 121287 h 817418"/>
              <a:gd name="connsiteX3" fmla="*/ 3325090 w 3325090"/>
              <a:gd name="connsiteY3" fmla="*/ 198581 h 817418"/>
              <a:gd name="connsiteX4" fmla="*/ 3325090 w 3325090"/>
              <a:gd name="connsiteY4" fmla="*/ 817418 h 817418"/>
              <a:gd name="connsiteX5" fmla="*/ 0 w 3325090"/>
              <a:gd name="connsiteY5" fmla="*/ 817418 h 817418"/>
              <a:gd name="connsiteX6" fmla="*/ 0 w 3325090"/>
              <a:gd name="connsiteY6" fmla="*/ 198586 h 817418"/>
              <a:gd name="connsiteX7" fmla="*/ 198586 w 3325090"/>
              <a:gd name="connsiteY7" fmla="*/ 0 h 817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5090" h="817418">
                <a:moveTo>
                  <a:pt x="198586" y="0"/>
                </a:moveTo>
                <a:lnTo>
                  <a:pt x="3126505" y="0"/>
                </a:lnTo>
                <a:cubicBezTo>
                  <a:pt x="3208762" y="0"/>
                  <a:pt x="3279338" y="50012"/>
                  <a:pt x="3309485" y="121287"/>
                </a:cubicBezTo>
                <a:lnTo>
                  <a:pt x="3325090" y="198581"/>
                </a:lnTo>
                <a:lnTo>
                  <a:pt x="3325090" y="817418"/>
                </a:lnTo>
                <a:lnTo>
                  <a:pt x="0" y="817418"/>
                </a:lnTo>
                <a:lnTo>
                  <a:pt x="0" y="198586"/>
                </a:lnTo>
                <a:cubicBezTo>
                  <a:pt x="0" y="88910"/>
                  <a:pt x="88910" y="0"/>
                  <a:pt x="198586" y="0"/>
                </a:cubicBezTo>
                <a:close/>
              </a:path>
            </a:pathLst>
          </a:custGeom>
          <a:solidFill>
            <a:srgbClr val="343A4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b="1" dirty="0"/>
              <a:t>Aim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357E40B4-00BF-574B-4854-EF308EB75BE4}"/>
              </a:ext>
            </a:extLst>
          </p:cNvPr>
          <p:cNvSpPr/>
          <p:nvPr/>
        </p:nvSpPr>
        <p:spPr>
          <a:xfrm>
            <a:off x="226700" y="3981156"/>
            <a:ext cx="4437955" cy="2966011"/>
          </a:xfrm>
          <a:custGeom>
            <a:avLst/>
            <a:gdLst>
              <a:gd name="connsiteX0" fmla="*/ 0 w 3094759"/>
              <a:gd name="connsiteY0" fmla="*/ 0 h 727364"/>
              <a:gd name="connsiteX1" fmla="*/ 3094759 w 3094759"/>
              <a:gd name="connsiteY1" fmla="*/ 0 h 727364"/>
              <a:gd name="connsiteX2" fmla="*/ 3094759 w 3094759"/>
              <a:gd name="connsiteY2" fmla="*/ 467586 h 727364"/>
              <a:gd name="connsiteX3" fmla="*/ 2834981 w 3094759"/>
              <a:gd name="connsiteY3" fmla="*/ 727364 h 727364"/>
              <a:gd name="connsiteX4" fmla="*/ 259778 w 3094759"/>
              <a:gd name="connsiteY4" fmla="*/ 727364 h 727364"/>
              <a:gd name="connsiteX5" fmla="*/ 0 w 3094759"/>
              <a:gd name="connsiteY5" fmla="*/ 467586 h 727364"/>
              <a:gd name="connsiteX0" fmla="*/ 0 w 3094759"/>
              <a:gd name="connsiteY0" fmla="*/ 0 h 732634"/>
              <a:gd name="connsiteX1" fmla="*/ 3094759 w 3094759"/>
              <a:gd name="connsiteY1" fmla="*/ 0 h 732634"/>
              <a:gd name="connsiteX2" fmla="*/ 3094759 w 3094759"/>
              <a:gd name="connsiteY2" fmla="*/ 467586 h 732634"/>
              <a:gd name="connsiteX3" fmla="*/ 2834981 w 3094759"/>
              <a:gd name="connsiteY3" fmla="*/ 727364 h 732634"/>
              <a:gd name="connsiteX4" fmla="*/ 259778 w 3094759"/>
              <a:gd name="connsiteY4" fmla="*/ 727364 h 732634"/>
              <a:gd name="connsiteX5" fmla="*/ 0 w 3094759"/>
              <a:gd name="connsiteY5" fmla="*/ 624381 h 732634"/>
              <a:gd name="connsiteX6" fmla="*/ 0 w 3094759"/>
              <a:gd name="connsiteY6" fmla="*/ 0 h 732634"/>
              <a:gd name="connsiteX0" fmla="*/ 0 w 3094759"/>
              <a:gd name="connsiteY0" fmla="*/ 0 h 732634"/>
              <a:gd name="connsiteX1" fmla="*/ 3094759 w 3094759"/>
              <a:gd name="connsiteY1" fmla="*/ 0 h 732634"/>
              <a:gd name="connsiteX2" fmla="*/ 3094759 w 3094759"/>
              <a:gd name="connsiteY2" fmla="*/ 624381 h 732634"/>
              <a:gd name="connsiteX3" fmla="*/ 2834981 w 3094759"/>
              <a:gd name="connsiteY3" fmla="*/ 727364 h 732634"/>
              <a:gd name="connsiteX4" fmla="*/ 259778 w 3094759"/>
              <a:gd name="connsiteY4" fmla="*/ 727364 h 732634"/>
              <a:gd name="connsiteX5" fmla="*/ 0 w 3094759"/>
              <a:gd name="connsiteY5" fmla="*/ 624381 h 732634"/>
              <a:gd name="connsiteX6" fmla="*/ 0 w 3094759"/>
              <a:gd name="connsiteY6" fmla="*/ 0 h 732634"/>
              <a:gd name="connsiteX0" fmla="*/ 0 w 3094759"/>
              <a:gd name="connsiteY0" fmla="*/ 0 h 732634"/>
              <a:gd name="connsiteX1" fmla="*/ 3094759 w 3094759"/>
              <a:gd name="connsiteY1" fmla="*/ 0 h 732634"/>
              <a:gd name="connsiteX2" fmla="*/ 3094759 w 3094759"/>
              <a:gd name="connsiteY2" fmla="*/ 603000 h 732634"/>
              <a:gd name="connsiteX3" fmla="*/ 2834981 w 3094759"/>
              <a:gd name="connsiteY3" fmla="*/ 727364 h 732634"/>
              <a:gd name="connsiteX4" fmla="*/ 259778 w 3094759"/>
              <a:gd name="connsiteY4" fmla="*/ 727364 h 732634"/>
              <a:gd name="connsiteX5" fmla="*/ 0 w 3094759"/>
              <a:gd name="connsiteY5" fmla="*/ 624381 h 732634"/>
              <a:gd name="connsiteX6" fmla="*/ 0 w 3094759"/>
              <a:gd name="connsiteY6" fmla="*/ 0 h 732634"/>
              <a:gd name="connsiteX0" fmla="*/ 0 w 3094759"/>
              <a:gd name="connsiteY0" fmla="*/ 0 h 728209"/>
              <a:gd name="connsiteX1" fmla="*/ 3094759 w 3094759"/>
              <a:gd name="connsiteY1" fmla="*/ 0 h 728209"/>
              <a:gd name="connsiteX2" fmla="*/ 3094759 w 3094759"/>
              <a:gd name="connsiteY2" fmla="*/ 603000 h 728209"/>
              <a:gd name="connsiteX3" fmla="*/ 2834981 w 3094759"/>
              <a:gd name="connsiteY3" fmla="*/ 727364 h 728209"/>
              <a:gd name="connsiteX4" fmla="*/ 259778 w 3094759"/>
              <a:gd name="connsiteY4" fmla="*/ 727364 h 728209"/>
              <a:gd name="connsiteX5" fmla="*/ 10122 w 3094759"/>
              <a:gd name="connsiteY5" fmla="*/ 599436 h 728209"/>
              <a:gd name="connsiteX6" fmla="*/ 0 w 3094759"/>
              <a:gd name="connsiteY6" fmla="*/ 0 h 72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094759" h="728209">
                <a:moveTo>
                  <a:pt x="0" y="0"/>
                </a:moveTo>
                <a:lnTo>
                  <a:pt x="3094759" y="0"/>
                </a:lnTo>
                <a:lnTo>
                  <a:pt x="3094759" y="603000"/>
                </a:lnTo>
                <a:cubicBezTo>
                  <a:pt x="3094759" y="746471"/>
                  <a:pt x="2978452" y="727364"/>
                  <a:pt x="2834981" y="727364"/>
                </a:cubicBezTo>
                <a:lnTo>
                  <a:pt x="259778" y="727364"/>
                </a:lnTo>
                <a:cubicBezTo>
                  <a:pt x="116307" y="727364"/>
                  <a:pt x="10122" y="742907"/>
                  <a:pt x="10122" y="599436"/>
                </a:cubicBezTo>
                <a:lnTo>
                  <a:pt x="0" y="0"/>
                </a:lnTo>
                <a:close/>
              </a:path>
            </a:pathLst>
          </a:custGeom>
          <a:solidFill>
            <a:srgbClr val="F8F9FA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just"/>
            <a:r>
              <a:rPr lang="en-US" dirty="0">
                <a:solidFill>
                  <a:schemeClr val="tx1"/>
                </a:solidFill>
              </a:rPr>
              <a:t>Magnetoelastic Workshop is dedicated to discuss problems of phonon electron coupling and in general breaking of the Born-Oppenheimer approximation. 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Invited speakers will present their findings from the theoretical and experimental studies of the topic.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The goal is to gather the community and establish a ground for scientific exchange and collaboration.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BB1B33E-6385-676E-B70C-4015E20B91F0}"/>
              </a:ext>
            </a:extLst>
          </p:cNvPr>
          <p:cNvGrpSpPr/>
          <p:nvPr/>
        </p:nvGrpSpPr>
        <p:grpSpPr>
          <a:xfrm>
            <a:off x="4918706" y="5621850"/>
            <a:ext cx="4437955" cy="1393779"/>
            <a:chOff x="4530437" y="9344891"/>
            <a:chExt cx="4056956" cy="1496293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44E99E5-9153-FA66-DC73-C3B77FCB4293}"/>
                </a:ext>
              </a:extLst>
            </p:cNvPr>
            <p:cNvSpPr/>
            <p:nvPr/>
          </p:nvSpPr>
          <p:spPr>
            <a:xfrm>
              <a:off x="4530437" y="9344891"/>
              <a:ext cx="4056956" cy="616527"/>
            </a:xfrm>
            <a:custGeom>
              <a:avLst/>
              <a:gdLst>
                <a:gd name="connsiteX0" fmla="*/ 198586 w 3325090"/>
                <a:gd name="connsiteY0" fmla="*/ 0 h 817418"/>
                <a:gd name="connsiteX1" fmla="*/ 3126505 w 3325090"/>
                <a:gd name="connsiteY1" fmla="*/ 0 h 817418"/>
                <a:gd name="connsiteX2" fmla="*/ 3309485 w 3325090"/>
                <a:gd name="connsiteY2" fmla="*/ 121287 h 817418"/>
                <a:gd name="connsiteX3" fmla="*/ 3325090 w 3325090"/>
                <a:gd name="connsiteY3" fmla="*/ 198581 h 817418"/>
                <a:gd name="connsiteX4" fmla="*/ 3325090 w 3325090"/>
                <a:gd name="connsiteY4" fmla="*/ 817418 h 817418"/>
                <a:gd name="connsiteX5" fmla="*/ 0 w 3325090"/>
                <a:gd name="connsiteY5" fmla="*/ 817418 h 817418"/>
                <a:gd name="connsiteX6" fmla="*/ 0 w 3325090"/>
                <a:gd name="connsiteY6" fmla="*/ 198586 h 817418"/>
                <a:gd name="connsiteX7" fmla="*/ 198586 w 3325090"/>
                <a:gd name="connsiteY7" fmla="*/ 0 h 817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5090" h="817418">
                  <a:moveTo>
                    <a:pt x="198586" y="0"/>
                  </a:moveTo>
                  <a:lnTo>
                    <a:pt x="3126505" y="0"/>
                  </a:lnTo>
                  <a:cubicBezTo>
                    <a:pt x="3208762" y="0"/>
                    <a:pt x="3279338" y="50012"/>
                    <a:pt x="3309485" y="121287"/>
                  </a:cubicBezTo>
                  <a:lnTo>
                    <a:pt x="3325090" y="198581"/>
                  </a:lnTo>
                  <a:lnTo>
                    <a:pt x="3325090" y="817418"/>
                  </a:lnTo>
                  <a:lnTo>
                    <a:pt x="0" y="817418"/>
                  </a:lnTo>
                  <a:lnTo>
                    <a:pt x="0" y="198586"/>
                  </a:lnTo>
                  <a:cubicBezTo>
                    <a:pt x="0" y="88910"/>
                    <a:pt x="88910" y="0"/>
                    <a:pt x="198586" y="0"/>
                  </a:cubicBezTo>
                  <a:close/>
                </a:path>
              </a:pathLst>
            </a:custGeom>
            <a:solidFill>
              <a:srgbClr val="343A4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b="1" dirty="0"/>
                <a:t>Location</a:t>
              </a: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2D50941-AA65-820A-18CA-83046481807B}"/>
                </a:ext>
              </a:extLst>
            </p:cNvPr>
            <p:cNvSpPr/>
            <p:nvPr/>
          </p:nvSpPr>
          <p:spPr>
            <a:xfrm>
              <a:off x="4530437" y="9961419"/>
              <a:ext cx="4056956" cy="879765"/>
            </a:xfrm>
            <a:custGeom>
              <a:avLst/>
              <a:gdLst>
                <a:gd name="connsiteX0" fmla="*/ 0 w 3094759"/>
                <a:gd name="connsiteY0" fmla="*/ 0 h 727364"/>
                <a:gd name="connsiteX1" fmla="*/ 3094759 w 3094759"/>
                <a:gd name="connsiteY1" fmla="*/ 0 h 727364"/>
                <a:gd name="connsiteX2" fmla="*/ 3094759 w 3094759"/>
                <a:gd name="connsiteY2" fmla="*/ 467586 h 727364"/>
                <a:gd name="connsiteX3" fmla="*/ 2834981 w 3094759"/>
                <a:gd name="connsiteY3" fmla="*/ 727364 h 727364"/>
                <a:gd name="connsiteX4" fmla="*/ 259778 w 3094759"/>
                <a:gd name="connsiteY4" fmla="*/ 727364 h 727364"/>
                <a:gd name="connsiteX5" fmla="*/ 0 w 3094759"/>
                <a:gd name="connsiteY5" fmla="*/ 467586 h 727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4759" h="727364">
                  <a:moveTo>
                    <a:pt x="0" y="0"/>
                  </a:moveTo>
                  <a:lnTo>
                    <a:pt x="3094759" y="0"/>
                  </a:lnTo>
                  <a:lnTo>
                    <a:pt x="3094759" y="467586"/>
                  </a:lnTo>
                  <a:cubicBezTo>
                    <a:pt x="3094759" y="611057"/>
                    <a:pt x="2978452" y="727364"/>
                    <a:pt x="2834981" y="727364"/>
                  </a:cubicBezTo>
                  <a:lnTo>
                    <a:pt x="259778" y="727364"/>
                  </a:lnTo>
                  <a:cubicBezTo>
                    <a:pt x="116307" y="727364"/>
                    <a:pt x="0" y="611057"/>
                    <a:pt x="0" y="467586"/>
                  </a:cubicBezTo>
                  <a:close/>
                </a:path>
              </a:pathLst>
            </a:custGeom>
            <a:solidFill>
              <a:srgbClr val="F8F9FA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Charles University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</a:rPr>
                <a:t>V </a:t>
              </a:r>
              <a:r>
                <a:rPr lang="en-US" dirty="0" err="1">
                  <a:solidFill>
                    <a:schemeClr val="tx1"/>
                  </a:solidFill>
                </a:rPr>
                <a:t>Holešovičkách</a:t>
              </a:r>
              <a:r>
                <a:rPr lang="en-US" dirty="0">
                  <a:solidFill>
                    <a:schemeClr val="tx1"/>
                  </a:solidFill>
                </a:rPr>
                <a:t> 2, CZ-18000 Praha 8, Czechia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97D5EF6-E071-F133-9017-84ADDC7E4D67}"/>
              </a:ext>
            </a:extLst>
          </p:cNvPr>
          <p:cNvGrpSpPr/>
          <p:nvPr/>
        </p:nvGrpSpPr>
        <p:grpSpPr>
          <a:xfrm>
            <a:off x="4922031" y="3406869"/>
            <a:ext cx="4452469" cy="1968064"/>
            <a:chOff x="4517169" y="9344891"/>
            <a:chExt cx="4070224" cy="2112818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9E84DFE-CB0D-38B8-B636-24E3F4D5C7A1}"/>
                </a:ext>
              </a:extLst>
            </p:cNvPr>
            <p:cNvSpPr/>
            <p:nvPr/>
          </p:nvSpPr>
          <p:spPr>
            <a:xfrm>
              <a:off x="4530437" y="9344891"/>
              <a:ext cx="4056956" cy="616527"/>
            </a:xfrm>
            <a:custGeom>
              <a:avLst/>
              <a:gdLst>
                <a:gd name="connsiteX0" fmla="*/ 198586 w 3325090"/>
                <a:gd name="connsiteY0" fmla="*/ 0 h 817418"/>
                <a:gd name="connsiteX1" fmla="*/ 3126505 w 3325090"/>
                <a:gd name="connsiteY1" fmla="*/ 0 h 817418"/>
                <a:gd name="connsiteX2" fmla="*/ 3309485 w 3325090"/>
                <a:gd name="connsiteY2" fmla="*/ 121287 h 817418"/>
                <a:gd name="connsiteX3" fmla="*/ 3325090 w 3325090"/>
                <a:gd name="connsiteY3" fmla="*/ 198581 h 817418"/>
                <a:gd name="connsiteX4" fmla="*/ 3325090 w 3325090"/>
                <a:gd name="connsiteY4" fmla="*/ 817418 h 817418"/>
                <a:gd name="connsiteX5" fmla="*/ 0 w 3325090"/>
                <a:gd name="connsiteY5" fmla="*/ 817418 h 817418"/>
                <a:gd name="connsiteX6" fmla="*/ 0 w 3325090"/>
                <a:gd name="connsiteY6" fmla="*/ 198586 h 817418"/>
                <a:gd name="connsiteX7" fmla="*/ 198586 w 3325090"/>
                <a:gd name="connsiteY7" fmla="*/ 0 h 817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5090" h="817418">
                  <a:moveTo>
                    <a:pt x="198586" y="0"/>
                  </a:moveTo>
                  <a:lnTo>
                    <a:pt x="3126505" y="0"/>
                  </a:lnTo>
                  <a:cubicBezTo>
                    <a:pt x="3208762" y="0"/>
                    <a:pt x="3279338" y="50012"/>
                    <a:pt x="3309485" y="121287"/>
                  </a:cubicBezTo>
                  <a:lnTo>
                    <a:pt x="3325090" y="198581"/>
                  </a:lnTo>
                  <a:lnTo>
                    <a:pt x="3325090" y="817418"/>
                  </a:lnTo>
                  <a:lnTo>
                    <a:pt x="0" y="817418"/>
                  </a:lnTo>
                  <a:lnTo>
                    <a:pt x="0" y="198586"/>
                  </a:lnTo>
                  <a:cubicBezTo>
                    <a:pt x="0" y="88910"/>
                    <a:pt x="88910" y="0"/>
                    <a:pt x="198586" y="0"/>
                  </a:cubicBezTo>
                  <a:close/>
                </a:path>
              </a:pathLst>
            </a:custGeom>
            <a:solidFill>
              <a:srgbClr val="343A4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b="1" dirty="0"/>
                <a:t>Schedule</a:t>
              </a: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69CD3DF-1F0C-B804-63F6-AD4EDD00F2B3}"/>
                </a:ext>
              </a:extLst>
            </p:cNvPr>
            <p:cNvSpPr/>
            <p:nvPr/>
          </p:nvSpPr>
          <p:spPr>
            <a:xfrm>
              <a:off x="4517169" y="9961418"/>
              <a:ext cx="4070224" cy="1496291"/>
            </a:xfrm>
            <a:custGeom>
              <a:avLst/>
              <a:gdLst>
                <a:gd name="connsiteX0" fmla="*/ 0 w 3094759"/>
                <a:gd name="connsiteY0" fmla="*/ 0 h 727364"/>
                <a:gd name="connsiteX1" fmla="*/ 3094759 w 3094759"/>
                <a:gd name="connsiteY1" fmla="*/ 0 h 727364"/>
                <a:gd name="connsiteX2" fmla="*/ 3094759 w 3094759"/>
                <a:gd name="connsiteY2" fmla="*/ 467586 h 727364"/>
                <a:gd name="connsiteX3" fmla="*/ 2834981 w 3094759"/>
                <a:gd name="connsiteY3" fmla="*/ 727364 h 727364"/>
                <a:gd name="connsiteX4" fmla="*/ 259778 w 3094759"/>
                <a:gd name="connsiteY4" fmla="*/ 727364 h 727364"/>
                <a:gd name="connsiteX5" fmla="*/ 0 w 3094759"/>
                <a:gd name="connsiteY5" fmla="*/ 467586 h 727364"/>
                <a:gd name="connsiteX0" fmla="*/ 0 w 3094759"/>
                <a:gd name="connsiteY0" fmla="*/ 0 h 727364"/>
                <a:gd name="connsiteX1" fmla="*/ 3094759 w 3094759"/>
                <a:gd name="connsiteY1" fmla="*/ 0 h 727364"/>
                <a:gd name="connsiteX2" fmla="*/ 3094759 w 3094759"/>
                <a:gd name="connsiteY2" fmla="*/ 467586 h 727364"/>
                <a:gd name="connsiteX3" fmla="*/ 2834981 w 3094759"/>
                <a:gd name="connsiteY3" fmla="*/ 727364 h 727364"/>
                <a:gd name="connsiteX4" fmla="*/ 259778 w 3094759"/>
                <a:gd name="connsiteY4" fmla="*/ 727364 h 727364"/>
                <a:gd name="connsiteX5" fmla="*/ 10122 w 3094759"/>
                <a:gd name="connsiteY5" fmla="*/ 543331 h 727364"/>
                <a:gd name="connsiteX6" fmla="*/ 0 w 3094759"/>
                <a:gd name="connsiteY6" fmla="*/ 0 h 727364"/>
                <a:gd name="connsiteX0" fmla="*/ 0 w 3094759"/>
                <a:gd name="connsiteY0" fmla="*/ 0 h 727364"/>
                <a:gd name="connsiteX1" fmla="*/ 3094759 w 3094759"/>
                <a:gd name="connsiteY1" fmla="*/ 0 h 727364"/>
                <a:gd name="connsiteX2" fmla="*/ 3094759 w 3094759"/>
                <a:gd name="connsiteY2" fmla="*/ 550906 h 727364"/>
                <a:gd name="connsiteX3" fmla="*/ 2834981 w 3094759"/>
                <a:gd name="connsiteY3" fmla="*/ 727364 h 727364"/>
                <a:gd name="connsiteX4" fmla="*/ 259778 w 3094759"/>
                <a:gd name="connsiteY4" fmla="*/ 727364 h 727364"/>
                <a:gd name="connsiteX5" fmla="*/ 10122 w 3094759"/>
                <a:gd name="connsiteY5" fmla="*/ 543331 h 727364"/>
                <a:gd name="connsiteX6" fmla="*/ 0 w 3094759"/>
                <a:gd name="connsiteY6" fmla="*/ 0 h 727364"/>
                <a:gd name="connsiteX0" fmla="*/ 10121 w 3104880"/>
                <a:gd name="connsiteY0" fmla="*/ 0 h 727364"/>
                <a:gd name="connsiteX1" fmla="*/ 3104880 w 3104880"/>
                <a:gd name="connsiteY1" fmla="*/ 0 h 727364"/>
                <a:gd name="connsiteX2" fmla="*/ 3104880 w 3104880"/>
                <a:gd name="connsiteY2" fmla="*/ 550906 h 727364"/>
                <a:gd name="connsiteX3" fmla="*/ 2845102 w 3104880"/>
                <a:gd name="connsiteY3" fmla="*/ 727364 h 727364"/>
                <a:gd name="connsiteX4" fmla="*/ 269899 w 3104880"/>
                <a:gd name="connsiteY4" fmla="*/ 727364 h 727364"/>
                <a:gd name="connsiteX5" fmla="*/ 0 w 3104880"/>
                <a:gd name="connsiteY5" fmla="*/ 543331 h 727364"/>
                <a:gd name="connsiteX6" fmla="*/ 10121 w 3104880"/>
                <a:gd name="connsiteY6" fmla="*/ 0 h 727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4880" h="727364">
                  <a:moveTo>
                    <a:pt x="10121" y="0"/>
                  </a:moveTo>
                  <a:lnTo>
                    <a:pt x="3104880" y="0"/>
                  </a:lnTo>
                  <a:lnTo>
                    <a:pt x="3104880" y="550906"/>
                  </a:lnTo>
                  <a:cubicBezTo>
                    <a:pt x="3104880" y="694377"/>
                    <a:pt x="2988573" y="727364"/>
                    <a:pt x="2845102" y="727364"/>
                  </a:cubicBezTo>
                  <a:lnTo>
                    <a:pt x="269899" y="727364"/>
                  </a:lnTo>
                  <a:cubicBezTo>
                    <a:pt x="126428" y="727364"/>
                    <a:pt x="0" y="686802"/>
                    <a:pt x="0" y="543331"/>
                  </a:cubicBezTo>
                  <a:cubicBezTo>
                    <a:pt x="0" y="387469"/>
                    <a:pt x="10121" y="155862"/>
                    <a:pt x="10121" y="0"/>
                  </a:cubicBezTo>
                  <a:close/>
                </a:path>
              </a:pathLst>
            </a:custGeom>
            <a:solidFill>
              <a:srgbClr val="F8F9FA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/>
                  </a:solidFill>
                </a:rPr>
                <a:t>18-19 September 2023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/>
                  </a:solidFill>
                </a:rPr>
                <a:t>Lunch to lunch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/>
                  </a:solidFill>
                </a:rPr>
                <a:t>Detailed program will be announced and updated on the workshop webpage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B35046D-B88E-5B4C-B99F-02D9737A910E}"/>
              </a:ext>
            </a:extLst>
          </p:cNvPr>
          <p:cNvGrpSpPr/>
          <p:nvPr/>
        </p:nvGrpSpPr>
        <p:grpSpPr>
          <a:xfrm>
            <a:off x="2581622" y="10913902"/>
            <a:ext cx="4437955" cy="1663952"/>
            <a:chOff x="4530437" y="9344891"/>
            <a:chExt cx="4056956" cy="2112818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6EFCDF2-2C16-A263-802C-87A699606744}"/>
                </a:ext>
              </a:extLst>
            </p:cNvPr>
            <p:cNvSpPr/>
            <p:nvPr/>
          </p:nvSpPr>
          <p:spPr>
            <a:xfrm>
              <a:off x="4530437" y="9344891"/>
              <a:ext cx="4056956" cy="616527"/>
            </a:xfrm>
            <a:custGeom>
              <a:avLst/>
              <a:gdLst>
                <a:gd name="connsiteX0" fmla="*/ 198586 w 3325090"/>
                <a:gd name="connsiteY0" fmla="*/ 0 h 817418"/>
                <a:gd name="connsiteX1" fmla="*/ 3126505 w 3325090"/>
                <a:gd name="connsiteY1" fmla="*/ 0 h 817418"/>
                <a:gd name="connsiteX2" fmla="*/ 3309485 w 3325090"/>
                <a:gd name="connsiteY2" fmla="*/ 121287 h 817418"/>
                <a:gd name="connsiteX3" fmla="*/ 3325090 w 3325090"/>
                <a:gd name="connsiteY3" fmla="*/ 198581 h 817418"/>
                <a:gd name="connsiteX4" fmla="*/ 3325090 w 3325090"/>
                <a:gd name="connsiteY4" fmla="*/ 817418 h 817418"/>
                <a:gd name="connsiteX5" fmla="*/ 0 w 3325090"/>
                <a:gd name="connsiteY5" fmla="*/ 817418 h 817418"/>
                <a:gd name="connsiteX6" fmla="*/ 0 w 3325090"/>
                <a:gd name="connsiteY6" fmla="*/ 198586 h 817418"/>
                <a:gd name="connsiteX7" fmla="*/ 198586 w 3325090"/>
                <a:gd name="connsiteY7" fmla="*/ 0 h 817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5090" h="817418">
                  <a:moveTo>
                    <a:pt x="198586" y="0"/>
                  </a:moveTo>
                  <a:lnTo>
                    <a:pt x="3126505" y="0"/>
                  </a:lnTo>
                  <a:cubicBezTo>
                    <a:pt x="3208762" y="0"/>
                    <a:pt x="3279338" y="50012"/>
                    <a:pt x="3309485" y="121287"/>
                  </a:cubicBezTo>
                  <a:lnTo>
                    <a:pt x="3325090" y="198581"/>
                  </a:lnTo>
                  <a:lnTo>
                    <a:pt x="3325090" y="817418"/>
                  </a:lnTo>
                  <a:lnTo>
                    <a:pt x="0" y="817418"/>
                  </a:lnTo>
                  <a:lnTo>
                    <a:pt x="0" y="198586"/>
                  </a:lnTo>
                  <a:cubicBezTo>
                    <a:pt x="0" y="88910"/>
                    <a:pt x="88910" y="0"/>
                    <a:pt x="198586" y="0"/>
                  </a:cubicBezTo>
                  <a:close/>
                </a:path>
              </a:pathLst>
            </a:custGeom>
            <a:solidFill>
              <a:srgbClr val="343A4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b="1" dirty="0"/>
                <a:t>Organizers and contact</a:t>
              </a:r>
              <a:endParaRPr lang="en-US" sz="1600" b="1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FA25DDFC-61F6-AFAE-B21A-DDE15C500A35}"/>
                </a:ext>
              </a:extLst>
            </p:cNvPr>
            <p:cNvSpPr/>
            <p:nvPr/>
          </p:nvSpPr>
          <p:spPr>
            <a:xfrm>
              <a:off x="4530437" y="9961418"/>
              <a:ext cx="4056956" cy="1496291"/>
            </a:xfrm>
            <a:custGeom>
              <a:avLst/>
              <a:gdLst>
                <a:gd name="connsiteX0" fmla="*/ 0 w 3094759"/>
                <a:gd name="connsiteY0" fmla="*/ 0 h 727364"/>
                <a:gd name="connsiteX1" fmla="*/ 3094759 w 3094759"/>
                <a:gd name="connsiteY1" fmla="*/ 0 h 727364"/>
                <a:gd name="connsiteX2" fmla="*/ 3094759 w 3094759"/>
                <a:gd name="connsiteY2" fmla="*/ 467586 h 727364"/>
                <a:gd name="connsiteX3" fmla="*/ 2834981 w 3094759"/>
                <a:gd name="connsiteY3" fmla="*/ 727364 h 727364"/>
                <a:gd name="connsiteX4" fmla="*/ 259778 w 3094759"/>
                <a:gd name="connsiteY4" fmla="*/ 727364 h 727364"/>
                <a:gd name="connsiteX5" fmla="*/ 0 w 3094759"/>
                <a:gd name="connsiteY5" fmla="*/ 467586 h 727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4759" h="727364">
                  <a:moveTo>
                    <a:pt x="0" y="0"/>
                  </a:moveTo>
                  <a:lnTo>
                    <a:pt x="3094759" y="0"/>
                  </a:lnTo>
                  <a:lnTo>
                    <a:pt x="3094759" y="467586"/>
                  </a:lnTo>
                  <a:cubicBezTo>
                    <a:pt x="3094759" y="611057"/>
                    <a:pt x="2978452" y="727364"/>
                    <a:pt x="2834981" y="727364"/>
                  </a:cubicBezTo>
                  <a:lnTo>
                    <a:pt x="259778" y="727364"/>
                  </a:lnTo>
                  <a:cubicBezTo>
                    <a:pt x="116307" y="727364"/>
                    <a:pt x="0" y="611057"/>
                    <a:pt x="0" y="467586"/>
                  </a:cubicBezTo>
                  <a:close/>
                </a:path>
              </a:pathLst>
            </a:custGeom>
            <a:solidFill>
              <a:srgbClr val="F8F9FA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/>
                  </a:solidFill>
                </a:rPr>
                <a:t>Petr Cermak </a:t>
              </a:r>
              <a:r>
                <a:rPr lang="en-US" i="1" dirty="0">
                  <a:solidFill>
                    <a:schemeClr val="tx1"/>
                  </a:solidFill>
                </a:rPr>
                <a:t>petr.cermak@matfyz.cuni.cz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/>
                  </a:solidFill>
                </a:rPr>
                <a:t>Michal Stekiel </a:t>
              </a:r>
              <a:r>
                <a:rPr lang="en-US" i="1" dirty="0">
                  <a:solidFill>
                    <a:schemeClr val="tx1"/>
                  </a:solidFill>
                </a:rPr>
                <a:t>m.stekiel@fz-juelich.de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/>
                  </a:solidFill>
                </a:rPr>
                <a:t>Astrid </a:t>
              </a:r>
              <a:r>
                <a:rPr lang="en-US" dirty="0" err="1">
                  <a:solidFill>
                    <a:schemeClr val="tx1"/>
                  </a:solidFill>
                </a:rPr>
                <a:t>Schneidewind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pic>
        <p:nvPicPr>
          <p:cNvPr id="42" name="Picture 41" descr="A picture containing text, font, logo, number&#10;&#10;Description automatically generated">
            <a:extLst>
              <a:ext uri="{FF2B5EF4-FFF2-40B4-BE49-F238E27FC236}">
                <a16:creationId xmlns:a16="http://schemas.microsoft.com/office/drawing/2014/main" id="{C12E7E07-4D97-EB33-F5C5-82C6DA989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99" y="11283310"/>
            <a:ext cx="1989347" cy="925137"/>
          </a:xfrm>
          <a:prstGeom prst="rect">
            <a:avLst/>
          </a:prstGeom>
        </p:spPr>
      </p:pic>
      <p:pic>
        <p:nvPicPr>
          <p:cNvPr id="44" name="Picture 43" descr="A close-up of a logo&#10;&#10;Description automatically generated with medium confidence">
            <a:extLst>
              <a:ext uri="{FF2B5EF4-FFF2-40B4-BE49-F238E27FC236}">
                <a16:creationId xmlns:a16="http://schemas.microsoft.com/office/drawing/2014/main" id="{ACC6F39B-B52E-A195-26C3-0863CB8D7C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7331" y="11304609"/>
            <a:ext cx="2473869" cy="920978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902D953-4A00-657A-7017-B0396B4E6BEE}"/>
              </a:ext>
            </a:extLst>
          </p:cNvPr>
          <p:cNvSpPr/>
          <p:nvPr/>
        </p:nvSpPr>
        <p:spPr>
          <a:xfrm>
            <a:off x="480751" y="223746"/>
            <a:ext cx="8911588" cy="2787929"/>
          </a:xfrm>
          <a:prstGeom prst="roundRect">
            <a:avLst/>
          </a:prstGeom>
          <a:solidFill>
            <a:srgbClr val="E0E8EF"/>
          </a:solidFill>
          <a:ln w="38100">
            <a:solidFill>
              <a:srgbClr val="343A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1st Magnetoelastic Workshop</a:t>
            </a:r>
            <a:br>
              <a:rPr lang="en-US" sz="3200" b="1" dirty="0">
                <a:solidFill>
                  <a:schemeClr val="tx1"/>
                </a:solidFill>
              </a:rPr>
            </a:br>
            <a:r>
              <a:rPr lang="en-US" sz="3200" b="1" dirty="0">
                <a:solidFill>
                  <a:schemeClr val="tx1"/>
                </a:solidFill>
              </a:rPr>
              <a:t>September 18-19, 2023</a:t>
            </a:r>
            <a:br>
              <a:rPr lang="en-US" sz="3200" b="1" dirty="0">
                <a:solidFill>
                  <a:schemeClr val="tx1"/>
                </a:solidFill>
              </a:rPr>
            </a:br>
            <a:br>
              <a:rPr lang="en-US" sz="3200" b="1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Charles University, Prague, Czechia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melw23.eu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70FFED6-A59F-69EC-5BF4-CD30C92EBB0A}"/>
              </a:ext>
            </a:extLst>
          </p:cNvPr>
          <p:cNvGrpSpPr/>
          <p:nvPr/>
        </p:nvGrpSpPr>
        <p:grpSpPr>
          <a:xfrm>
            <a:off x="4800599" y="7373523"/>
            <a:ext cx="4437955" cy="3347541"/>
            <a:chOff x="9646390" y="4290015"/>
            <a:chExt cx="4437955" cy="3347541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32DA443A-D431-DD2B-2AC5-5E9786D5D83E}"/>
                </a:ext>
              </a:extLst>
            </p:cNvPr>
            <p:cNvGrpSpPr/>
            <p:nvPr/>
          </p:nvGrpSpPr>
          <p:grpSpPr>
            <a:xfrm>
              <a:off x="9646390" y="4290015"/>
              <a:ext cx="4437955" cy="3347541"/>
              <a:chOff x="4530437" y="9344891"/>
              <a:chExt cx="4056956" cy="2114177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F0F445AE-5CA7-895F-FE75-BE2251B6605D}"/>
                  </a:ext>
                </a:extLst>
              </p:cNvPr>
              <p:cNvSpPr/>
              <p:nvPr/>
            </p:nvSpPr>
            <p:spPr>
              <a:xfrm>
                <a:off x="4530437" y="9344891"/>
                <a:ext cx="4056956" cy="616527"/>
              </a:xfrm>
              <a:custGeom>
                <a:avLst/>
                <a:gdLst>
                  <a:gd name="connsiteX0" fmla="*/ 198586 w 3325090"/>
                  <a:gd name="connsiteY0" fmla="*/ 0 h 817418"/>
                  <a:gd name="connsiteX1" fmla="*/ 3126505 w 3325090"/>
                  <a:gd name="connsiteY1" fmla="*/ 0 h 817418"/>
                  <a:gd name="connsiteX2" fmla="*/ 3309485 w 3325090"/>
                  <a:gd name="connsiteY2" fmla="*/ 121287 h 817418"/>
                  <a:gd name="connsiteX3" fmla="*/ 3325090 w 3325090"/>
                  <a:gd name="connsiteY3" fmla="*/ 198581 h 817418"/>
                  <a:gd name="connsiteX4" fmla="*/ 3325090 w 3325090"/>
                  <a:gd name="connsiteY4" fmla="*/ 817418 h 817418"/>
                  <a:gd name="connsiteX5" fmla="*/ 0 w 3325090"/>
                  <a:gd name="connsiteY5" fmla="*/ 817418 h 817418"/>
                  <a:gd name="connsiteX6" fmla="*/ 0 w 3325090"/>
                  <a:gd name="connsiteY6" fmla="*/ 198586 h 817418"/>
                  <a:gd name="connsiteX7" fmla="*/ 198586 w 3325090"/>
                  <a:gd name="connsiteY7" fmla="*/ 0 h 817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25090" h="817418">
                    <a:moveTo>
                      <a:pt x="198586" y="0"/>
                    </a:moveTo>
                    <a:lnTo>
                      <a:pt x="3126505" y="0"/>
                    </a:lnTo>
                    <a:cubicBezTo>
                      <a:pt x="3208762" y="0"/>
                      <a:pt x="3279338" y="50012"/>
                      <a:pt x="3309485" y="121287"/>
                    </a:cubicBezTo>
                    <a:lnTo>
                      <a:pt x="3325090" y="198581"/>
                    </a:lnTo>
                    <a:lnTo>
                      <a:pt x="3325090" y="817418"/>
                    </a:lnTo>
                    <a:lnTo>
                      <a:pt x="0" y="817418"/>
                    </a:lnTo>
                    <a:lnTo>
                      <a:pt x="0" y="198586"/>
                    </a:lnTo>
                    <a:cubicBezTo>
                      <a:pt x="0" y="88910"/>
                      <a:pt x="88910" y="0"/>
                      <a:pt x="198586" y="0"/>
                    </a:cubicBezTo>
                    <a:close/>
                  </a:path>
                </a:pathLst>
              </a:custGeom>
              <a:solidFill>
                <a:srgbClr val="343A40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en-US" b="1" dirty="0"/>
                  <a:t>Further details</a:t>
                </a: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A977D139-238E-0935-5BE3-D75B4C050831}"/>
                  </a:ext>
                </a:extLst>
              </p:cNvPr>
              <p:cNvSpPr/>
              <p:nvPr/>
            </p:nvSpPr>
            <p:spPr>
              <a:xfrm>
                <a:off x="4530437" y="9961419"/>
                <a:ext cx="4056956" cy="1497649"/>
              </a:xfrm>
              <a:custGeom>
                <a:avLst/>
                <a:gdLst>
                  <a:gd name="connsiteX0" fmla="*/ 0 w 3094759"/>
                  <a:gd name="connsiteY0" fmla="*/ 0 h 727364"/>
                  <a:gd name="connsiteX1" fmla="*/ 3094759 w 3094759"/>
                  <a:gd name="connsiteY1" fmla="*/ 0 h 727364"/>
                  <a:gd name="connsiteX2" fmla="*/ 3094759 w 3094759"/>
                  <a:gd name="connsiteY2" fmla="*/ 467586 h 727364"/>
                  <a:gd name="connsiteX3" fmla="*/ 2834981 w 3094759"/>
                  <a:gd name="connsiteY3" fmla="*/ 727364 h 727364"/>
                  <a:gd name="connsiteX4" fmla="*/ 259778 w 3094759"/>
                  <a:gd name="connsiteY4" fmla="*/ 727364 h 727364"/>
                  <a:gd name="connsiteX5" fmla="*/ 0 w 3094759"/>
                  <a:gd name="connsiteY5" fmla="*/ 467586 h 727364"/>
                  <a:gd name="connsiteX0" fmla="*/ 0 w 3094759"/>
                  <a:gd name="connsiteY0" fmla="*/ 0 h 727664"/>
                  <a:gd name="connsiteX1" fmla="*/ 3094759 w 3094759"/>
                  <a:gd name="connsiteY1" fmla="*/ 0 h 727664"/>
                  <a:gd name="connsiteX2" fmla="*/ 3094759 w 3094759"/>
                  <a:gd name="connsiteY2" fmla="*/ 467586 h 727664"/>
                  <a:gd name="connsiteX3" fmla="*/ 2834981 w 3094759"/>
                  <a:gd name="connsiteY3" fmla="*/ 727364 h 727664"/>
                  <a:gd name="connsiteX4" fmla="*/ 259778 w 3094759"/>
                  <a:gd name="connsiteY4" fmla="*/ 727364 h 727664"/>
                  <a:gd name="connsiteX5" fmla="*/ 0 w 3094759"/>
                  <a:gd name="connsiteY5" fmla="*/ 596811 h 727664"/>
                  <a:gd name="connsiteX6" fmla="*/ 0 w 3094759"/>
                  <a:gd name="connsiteY6" fmla="*/ 0 h 727664"/>
                  <a:gd name="connsiteX0" fmla="*/ 0 w 3104880"/>
                  <a:gd name="connsiteY0" fmla="*/ 0 h 728024"/>
                  <a:gd name="connsiteX1" fmla="*/ 3094759 w 3104880"/>
                  <a:gd name="connsiteY1" fmla="*/ 0 h 728024"/>
                  <a:gd name="connsiteX2" fmla="*/ 3104880 w 3104880"/>
                  <a:gd name="connsiteY2" fmla="*/ 601266 h 728024"/>
                  <a:gd name="connsiteX3" fmla="*/ 2834981 w 3104880"/>
                  <a:gd name="connsiteY3" fmla="*/ 727364 h 728024"/>
                  <a:gd name="connsiteX4" fmla="*/ 259778 w 3104880"/>
                  <a:gd name="connsiteY4" fmla="*/ 727364 h 728024"/>
                  <a:gd name="connsiteX5" fmla="*/ 0 w 3104880"/>
                  <a:gd name="connsiteY5" fmla="*/ 596811 h 728024"/>
                  <a:gd name="connsiteX6" fmla="*/ 0 w 3104880"/>
                  <a:gd name="connsiteY6" fmla="*/ 0 h 728024"/>
                  <a:gd name="connsiteX0" fmla="*/ 0 w 3094759"/>
                  <a:gd name="connsiteY0" fmla="*/ 0 h 728024"/>
                  <a:gd name="connsiteX1" fmla="*/ 3094759 w 3094759"/>
                  <a:gd name="connsiteY1" fmla="*/ 0 h 728024"/>
                  <a:gd name="connsiteX2" fmla="*/ 3084637 w 3094759"/>
                  <a:gd name="connsiteY2" fmla="*/ 601266 h 728024"/>
                  <a:gd name="connsiteX3" fmla="*/ 2834981 w 3094759"/>
                  <a:gd name="connsiteY3" fmla="*/ 727364 h 728024"/>
                  <a:gd name="connsiteX4" fmla="*/ 259778 w 3094759"/>
                  <a:gd name="connsiteY4" fmla="*/ 727364 h 728024"/>
                  <a:gd name="connsiteX5" fmla="*/ 0 w 3094759"/>
                  <a:gd name="connsiteY5" fmla="*/ 596811 h 728024"/>
                  <a:gd name="connsiteX6" fmla="*/ 0 w 3094759"/>
                  <a:gd name="connsiteY6" fmla="*/ 0 h 728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094759" h="728024">
                    <a:moveTo>
                      <a:pt x="0" y="0"/>
                    </a:moveTo>
                    <a:lnTo>
                      <a:pt x="3094759" y="0"/>
                    </a:lnTo>
                    <a:lnTo>
                      <a:pt x="3084637" y="601266"/>
                    </a:lnTo>
                    <a:cubicBezTo>
                      <a:pt x="3084637" y="744737"/>
                      <a:pt x="2978452" y="727364"/>
                      <a:pt x="2834981" y="727364"/>
                    </a:cubicBezTo>
                    <a:lnTo>
                      <a:pt x="259778" y="727364"/>
                    </a:lnTo>
                    <a:cubicBezTo>
                      <a:pt x="116307" y="727364"/>
                      <a:pt x="0" y="740282"/>
                      <a:pt x="0" y="59681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8F9FA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t">
                <a:noAutofit/>
              </a:bodyPr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Up-to-date information available on</a:t>
                </a:r>
              </a:p>
              <a:p>
                <a:pPr algn="ctr"/>
                <a:r>
                  <a:rPr lang="en-US" i="1" dirty="0">
                    <a:solidFill>
                      <a:schemeClr val="tx1"/>
                    </a:solidFill>
                  </a:rPr>
                  <a:t>melw23.eu</a:t>
                </a:r>
              </a:p>
            </p:txBody>
          </p:sp>
        </p:grp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0D526EE-5383-0652-F9B5-0416992A4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066026" y="5903969"/>
              <a:ext cx="1598681" cy="1598681"/>
            </a:xfrm>
            <a:prstGeom prst="rect">
              <a:avLst/>
            </a:prstGeom>
            <a:ln w="28575">
              <a:solidFill>
                <a:srgbClr val="343A40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620651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E82FDC3-5A32-6017-D224-67E9C21E8897}"/>
              </a:ext>
            </a:extLst>
          </p:cNvPr>
          <p:cNvSpPr/>
          <p:nvPr/>
        </p:nvSpPr>
        <p:spPr>
          <a:xfrm>
            <a:off x="-1" y="0"/>
            <a:ext cx="9601201" cy="128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0" name="Picture 69" descr="A picture containing pattern, creative arts, wrapping paper, colorfulness&#10;&#10;Description automatically generated">
            <a:extLst>
              <a:ext uri="{FF2B5EF4-FFF2-40B4-BE49-F238E27FC236}">
                <a16:creationId xmlns:a16="http://schemas.microsoft.com/office/drawing/2014/main" id="{9D35FD6A-4DB2-E8A1-D0CE-86CBF5DA9B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64" t="37191" r="24049" b="14800"/>
          <a:stretch/>
        </p:blipFill>
        <p:spPr>
          <a:xfrm>
            <a:off x="-91652" y="2772227"/>
            <a:ext cx="9784502" cy="8181245"/>
          </a:xfrm>
          <a:prstGeom prst="rect">
            <a:avLst/>
          </a:prstGeom>
          <a:effectLst>
            <a:glow>
              <a:schemeClr val="accent1">
                <a:alpha val="40000"/>
              </a:schemeClr>
            </a:glow>
            <a:softEdge rad="1003300"/>
          </a:effectLst>
        </p:spPr>
      </p:pic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AE234A0-BB7E-D07F-5BBF-2AB5D9B98AB6}"/>
              </a:ext>
            </a:extLst>
          </p:cNvPr>
          <p:cNvSpPr/>
          <p:nvPr/>
        </p:nvSpPr>
        <p:spPr>
          <a:xfrm>
            <a:off x="226700" y="3406869"/>
            <a:ext cx="4437955" cy="574287"/>
          </a:xfrm>
          <a:custGeom>
            <a:avLst/>
            <a:gdLst>
              <a:gd name="connsiteX0" fmla="*/ 198586 w 3325090"/>
              <a:gd name="connsiteY0" fmla="*/ 0 h 817418"/>
              <a:gd name="connsiteX1" fmla="*/ 3126505 w 3325090"/>
              <a:gd name="connsiteY1" fmla="*/ 0 h 817418"/>
              <a:gd name="connsiteX2" fmla="*/ 3309485 w 3325090"/>
              <a:gd name="connsiteY2" fmla="*/ 121287 h 817418"/>
              <a:gd name="connsiteX3" fmla="*/ 3325090 w 3325090"/>
              <a:gd name="connsiteY3" fmla="*/ 198581 h 817418"/>
              <a:gd name="connsiteX4" fmla="*/ 3325090 w 3325090"/>
              <a:gd name="connsiteY4" fmla="*/ 817418 h 817418"/>
              <a:gd name="connsiteX5" fmla="*/ 0 w 3325090"/>
              <a:gd name="connsiteY5" fmla="*/ 817418 h 817418"/>
              <a:gd name="connsiteX6" fmla="*/ 0 w 3325090"/>
              <a:gd name="connsiteY6" fmla="*/ 198586 h 817418"/>
              <a:gd name="connsiteX7" fmla="*/ 198586 w 3325090"/>
              <a:gd name="connsiteY7" fmla="*/ 0 h 817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5090" h="817418">
                <a:moveTo>
                  <a:pt x="198586" y="0"/>
                </a:moveTo>
                <a:lnTo>
                  <a:pt x="3126505" y="0"/>
                </a:lnTo>
                <a:cubicBezTo>
                  <a:pt x="3208762" y="0"/>
                  <a:pt x="3279338" y="50012"/>
                  <a:pt x="3309485" y="121287"/>
                </a:cubicBezTo>
                <a:lnTo>
                  <a:pt x="3325090" y="198581"/>
                </a:lnTo>
                <a:lnTo>
                  <a:pt x="3325090" y="817418"/>
                </a:lnTo>
                <a:lnTo>
                  <a:pt x="0" y="817418"/>
                </a:lnTo>
                <a:lnTo>
                  <a:pt x="0" y="198586"/>
                </a:lnTo>
                <a:cubicBezTo>
                  <a:pt x="0" y="88910"/>
                  <a:pt x="88910" y="0"/>
                  <a:pt x="198586" y="0"/>
                </a:cubicBezTo>
                <a:close/>
              </a:path>
            </a:pathLst>
          </a:custGeom>
          <a:solidFill>
            <a:srgbClr val="343A40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n-US" b="1" dirty="0"/>
              <a:t>Aim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357E40B4-00BF-574B-4854-EF308EB75BE4}"/>
              </a:ext>
            </a:extLst>
          </p:cNvPr>
          <p:cNvSpPr/>
          <p:nvPr/>
        </p:nvSpPr>
        <p:spPr>
          <a:xfrm>
            <a:off x="226700" y="3981156"/>
            <a:ext cx="4437955" cy="2966011"/>
          </a:xfrm>
          <a:custGeom>
            <a:avLst/>
            <a:gdLst>
              <a:gd name="connsiteX0" fmla="*/ 0 w 3094759"/>
              <a:gd name="connsiteY0" fmla="*/ 0 h 727364"/>
              <a:gd name="connsiteX1" fmla="*/ 3094759 w 3094759"/>
              <a:gd name="connsiteY1" fmla="*/ 0 h 727364"/>
              <a:gd name="connsiteX2" fmla="*/ 3094759 w 3094759"/>
              <a:gd name="connsiteY2" fmla="*/ 467586 h 727364"/>
              <a:gd name="connsiteX3" fmla="*/ 2834981 w 3094759"/>
              <a:gd name="connsiteY3" fmla="*/ 727364 h 727364"/>
              <a:gd name="connsiteX4" fmla="*/ 259778 w 3094759"/>
              <a:gd name="connsiteY4" fmla="*/ 727364 h 727364"/>
              <a:gd name="connsiteX5" fmla="*/ 0 w 3094759"/>
              <a:gd name="connsiteY5" fmla="*/ 467586 h 727364"/>
              <a:gd name="connsiteX0" fmla="*/ 0 w 3094759"/>
              <a:gd name="connsiteY0" fmla="*/ 0 h 732634"/>
              <a:gd name="connsiteX1" fmla="*/ 3094759 w 3094759"/>
              <a:gd name="connsiteY1" fmla="*/ 0 h 732634"/>
              <a:gd name="connsiteX2" fmla="*/ 3094759 w 3094759"/>
              <a:gd name="connsiteY2" fmla="*/ 467586 h 732634"/>
              <a:gd name="connsiteX3" fmla="*/ 2834981 w 3094759"/>
              <a:gd name="connsiteY3" fmla="*/ 727364 h 732634"/>
              <a:gd name="connsiteX4" fmla="*/ 259778 w 3094759"/>
              <a:gd name="connsiteY4" fmla="*/ 727364 h 732634"/>
              <a:gd name="connsiteX5" fmla="*/ 0 w 3094759"/>
              <a:gd name="connsiteY5" fmla="*/ 624381 h 732634"/>
              <a:gd name="connsiteX6" fmla="*/ 0 w 3094759"/>
              <a:gd name="connsiteY6" fmla="*/ 0 h 732634"/>
              <a:gd name="connsiteX0" fmla="*/ 0 w 3094759"/>
              <a:gd name="connsiteY0" fmla="*/ 0 h 732634"/>
              <a:gd name="connsiteX1" fmla="*/ 3094759 w 3094759"/>
              <a:gd name="connsiteY1" fmla="*/ 0 h 732634"/>
              <a:gd name="connsiteX2" fmla="*/ 3094759 w 3094759"/>
              <a:gd name="connsiteY2" fmla="*/ 624381 h 732634"/>
              <a:gd name="connsiteX3" fmla="*/ 2834981 w 3094759"/>
              <a:gd name="connsiteY3" fmla="*/ 727364 h 732634"/>
              <a:gd name="connsiteX4" fmla="*/ 259778 w 3094759"/>
              <a:gd name="connsiteY4" fmla="*/ 727364 h 732634"/>
              <a:gd name="connsiteX5" fmla="*/ 0 w 3094759"/>
              <a:gd name="connsiteY5" fmla="*/ 624381 h 732634"/>
              <a:gd name="connsiteX6" fmla="*/ 0 w 3094759"/>
              <a:gd name="connsiteY6" fmla="*/ 0 h 732634"/>
              <a:gd name="connsiteX0" fmla="*/ 0 w 3094759"/>
              <a:gd name="connsiteY0" fmla="*/ 0 h 732634"/>
              <a:gd name="connsiteX1" fmla="*/ 3094759 w 3094759"/>
              <a:gd name="connsiteY1" fmla="*/ 0 h 732634"/>
              <a:gd name="connsiteX2" fmla="*/ 3094759 w 3094759"/>
              <a:gd name="connsiteY2" fmla="*/ 603000 h 732634"/>
              <a:gd name="connsiteX3" fmla="*/ 2834981 w 3094759"/>
              <a:gd name="connsiteY3" fmla="*/ 727364 h 732634"/>
              <a:gd name="connsiteX4" fmla="*/ 259778 w 3094759"/>
              <a:gd name="connsiteY4" fmla="*/ 727364 h 732634"/>
              <a:gd name="connsiteX5" fmla="*/ 0 w 3094759"/>
              <a:gd name="connsiteY5" fmla="*/ 624381 h 732634"/>
              <a:gd name="connsiteX6" fmla="*/ 0 w 3094759"/>
              <a:gd name="connsiteY6" fmla="*/ 0 h 732634"/>
              <a:gd name="connsiteX0" fmla="*/ 0 w 3094759"/>
              <a:gd name="connsiteY0" fmla="*/ 0 h 728209"/>
              <a:gd name="connsiteX1" fmla="*/ 3094759 w 3094759"/>
              <a:gd name="connsiteY1" fmla="*/ 0 h 728209"/>
              <a:gd name="connsiteX2" fmla="*/ 3094759 w 3094759"/>
              <a:gd name="connsiteY2" fmla="*/ 603000 h 728209"/>
              <a:gd name="connsiteX3" fmla="*/ 2834981 w 3094759"/>
              <a:gd name="connsiteY3" fmla="*/ 727364 h 728209"/>
              <a:gd name="connsiteX4" fmla="*/ 259778 w 3094759"/>
              <a:gd name="connsiteY4" fmla="*/ 727364 h 728209"/>
              <a:gd name="connsiteX5" fmla="*/ 10122 w 3094759"/>
              <a:gd name="connsiteY5" fmla="*/ 599436 h 728209"/>
              <a:gd name="connsiteX6" fmla="*/ 0 w 3094759"/>
              <a:gd name="connsiteY6" fmla="*/ 0 h 728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094759" h="728209">
                <a:moveTo>
                  <a:pt x="0" y="0"/>
                </a:moveTo>
                <a:lnTo>
                  <a:pt x="3094759" y="0"/>
                </a:lnTo>
                <a:lnTo>
                  <a:pt x="3094759" y="603000"/>
                </a:lnTo>
                <a:cubicBezTo>
                  <a:pt x="3094759" y="746471"/>
                  <a:pt x="2978452" y="727364"/>
                  <a:pt x="2834981" y="727364"/>
                </a:cubicBezTo>
                <a:lnTo>
                  <a:pt x="259778" y="727364"/>
                </a:lnTo>
                <a:cubicBezTo>
                  <a:pt x="116307" y="727364"/>
                  <a:pt x="10122" y="742907"/>
                  <a:pt x="10122" y="599436"/>
                </a:cubicBezTo>
                <a:lnTo>
                  <a:pt x="0" y="0"/>
                </a:lnTo>
                <a:close/>
              </a:path>
            </a:pathLst>
          </a:custGeom>
          <a:solidFill>
            <a:srgbClr val="F8F9FA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just"/>
            <a:r>
              <a:rPr lang="en-US" dirty="0">
                <a:solidFill>
                  <a:schemeClr val="tx1"/>
                </a:solidFill>
              </a:rPr>
              <a:t>Magnetoelastic Workshop is dedicated to discuss problems of phonon electron coupling and in general breaking of the Born-Oppenheimer approximation. 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Invited speakers will present their findings from the theoretical and experimental studies of the topic.</a:t>
            </a:r>
          </a:p>
          <a:p>
            <a:pPr algn="just"/>
            <a:r>
              <a:rPr lang="en-US" dirty="0">
                <a:solidFill>
                  <a:schemeClr val="tx1"/>
                </a:solidFill>
              </a:rPr>
              <a:t>The goal is to gather the community and establish a ground for scientific exchange and collaboration.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BB1B33E-6385-676E-B70C-4015E20B91F0}"/>
              </a:ext>
            </a:extLst>
          </p:cNvPr>
          <p:cNvGrpSpPr/>
          <p:nvPr/>
        </p:nvGrpSpPr>
        <p:grpSpPr>
          <a:xfrm>
            <a:off x="4918706" y="5621850"/>
            <a:ext cx="4437955" cy="1393779"/>
            <a:chOff x="4530437" y="9344891"/>
            <a:chExt cx="4056956" cy="1496293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44E99E5-9153-FA66-DC73-C3B77FCB4293}"/>
                </a:ext>
              </a:extLst>
            </p:cNvPr>
            <p:cNvSpPr/>
            <p:nvPr/>
          </p:nvSpPr>
          <p:spPr>
            <a:xfrm>
              <a:off x="4530437" y="9344891"/>
              <a:ext cx="4056956" cy="616527"/>
            </a:xfrm>
            <a:custGeom>
              <a:avLst/>
              <a:gdLst>
                <a:gd name="connsiteX0" fmla="*/ 198586 w 3325090"/>
                <a:gd name="connsiteY0" fmla="*/ 0 h 817418"/>
                <a:gd name="connsiteX1" fmla="*/ 3126505 w 3325090"/>
                <a:gd name="connsiteY1" fmla="*/ 0 h 817418"/>
                <a:gd name="connsiteX2" fmla="*/ 3309485 w 3325090"/>
                <a:gd name="connsiteY2" fmla="*/ 121287 h 817418"/>
                <a:gd name="connsiteX3" fmla="*/ 3325090 w 3325090"/>
                <a:gd name="connsiteY3" fmla="*/ 198581 h 817418"/>
                <a:gd name="connsiteX4" fmla="*/ 3325090 w 3325090"/>
                <a:gd name="connsiteY4" fmla="*/ 817418 h 817418"/>
                <a:gd name="connsiteX5" fmla="*/ 0 w 3325090"/>
                <a:gd name="connsiteY5" fmla="*/ 817418 h 817418"/>
                <a:gd name="connsiteX6" fmla="*/ 0 w 3325090"/>
                <a:gd name="connsiteY6" fmla="*/ 198586 h 817418"/>
                <a:gd name="connsiteX7" fmla="*/ 198586 w 3325090"/>
                <a:gd name="connsiteY7" fmla="*/ 0 h 817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5090" h="817418">
                  <a:moveTo>
                    <a:pt x="198586" y="0"/>
                  </a:moveTo>
                  <a:lnTo>
                    <a:pt x="3126505" y="0"/>
                  </a:lnTo>
                  <a:cubicBezTo>
                    <a:pt x="3208762" y="0"/>
                    <a:pt x="3279338" y="50012"/>
                    <a:pt x="3309485" y="121287"/>
                  </a:cubicBezTo>
                  <a:lnTo>
                    <a:pt x="3325090" y="198581"/>
                  </a:lnTo>
                  <a:lnTo>
                    <a:pt x="3325090" y="817418"/>
                  </a:lnTo>
                  <a:lnTo>
                    <a:pt x="0" y="817418"/>
                  </a:lnTo>
                  <a:lnTo>
                    <a:pt x="0" y="198586"/>
                  </a:lnTo>
                  <a:cubicBezTo>
                    <a:pt x="0" y="88910"/>
                    <a:pt x="88910" y="0"/>
                    <a:pt x="198586" y="0"/>
                  </a:cubicBezTo>
                  <a:close/>
                </a:path>
              </a:pathLst>
            </a:custGeom>
            <a:solidFill>
              <a:srgbClr val="343A4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b="1" dirty="0"/>
                <a:t>Location</a:t>
              </a: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2D50941-AA65-820A-18CA-83046481807B}"/>
                </a:ext>
              </a:extLst>
            </p:cNvPr>
            <p:cNvSpPr/>
            <p:nvPr/>
          </p:nvSpPr>
          <p:spPr>
            <a:xfrm>
              <a:off x="4530437" y="9961419"/>
              <a:ext cx="4056956" cy="879765"/>
            </a:xfrm>
            <a:custGeom>
              <a:avLst/>
              <a:gdLst>
                <a:gd name="connsiteX0" fmla="*/ 0 w 3094759"/>
                <a:gd name="connsiteY0" fmla="*/ 0 h 727364"/>
                <a:gd name="connsiteX1" fmla="*/ 3094759 w 3094759"/>
                <a:gd name="connsiteY1" fmla="*/ 0 h 727364"/>
                <a:gd name="connsiteX2" fmla="*/ 3094759 w 3094759"/>
                <a:gd name="connsiteY2" fmla="*/ 467586 h 727364"/>
                <a:gd name="connsiteX3" fmla="*/ 2834981 w 3094759"/>
                <a:gd name="connsiteY3" fmla="*/ 727364 h 727364"/>
                <a:gd name="connsiteX4" fmla="*/ 259778 w 3094759"/>
                <a:gd name="connsiteY4" fmla="*/ 727364 h 727364"/>
                <a:gd name="connsiteX5" fmla="*/ 0 w 3094759"/>
                <a:gd name="connsiteY5" fmla="*/ 467586 h 727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4759" h="727364">
                  <a:moveTo>
                    <a:pt x="0" y="0"/>
                  </a:moveTo>
                  <a:lnTo>
                    <a:pt x="3094759" y="0"/>
                  </a:lnTo>
                  <a:lnTo>
                    <a:pt x="3094759" y="467586"/>
                  </a:lnTo>
                  <a:cubicBezTo>
                    <a:pt x="3094759" y="611057"/>
                    <a:pt x="2978452" y="727364"/>
                    <a:pt x="2834981" y="727364"/>
                  </a:cubicBezTo>
                  <a:lnTo>
                    <a:pt x="259778" y="727364"/>
                  </a:lnTo>
                  <a:cubicBezTo>
                    <a:pt x="116307" y="727364"/>
                    <a:pt x="0" y="611057"/>
                    <a:pt x="0" y="467586"/>
                  </a:cubicBezTo>
                  <a:close/>
                </a:path>
              </a:pathLst>
            </a:custGeom>
            <a:solidFill>
              <a:srgbClr val="F8F9FA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Charles University</a:t>
              </a:r>
            </a:p>
            <a:p>
              <a:pPr algn="ctr"/>
              <a:r>
                <a:rPr lang="en-US" dirty="0">
                  <a:solidFill>
                    <a:schemeClr val="tx1"/>
                  </a:solidFill>
                </a:rPr>
                <a:t>V </a:t>
              </a:r>
              <a:r>
                <a:rPr lang="en-US" dirty="0" err="1">
                  <a:solidFill>
                    <a:schemeClr val="tx1"/>
                  </a:solidFill>
                </a:rPr>
                <a:t>Holešovičkách</a:t>
              </a:r>
              <a:r>
                <a:rPr lang="en-US" dirty="0">
                  <a:solidFill>
                    <a:schemeClr val="tx1"/>
                  </a:solidFill>
                </a:rPr>
                <a:t> 2, CZ-18000 Praha 8, Czechia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97D5EF6-E071-F133-9017-84ADDC7E4D67}"/>
              </a:ext>
            </a:extLst>
          </p:cNvPr>
          <p:cNvGrpSpPr/>
          <p:nvPr/>
        </p:nvGrpSpPr>
        <p:grpSpPr>
          <a:xfrm>
            <a:off x="4922031" y="3406869"/>
            <a:ext cx="4452469" cy="1968064"/>
            <a:chOff x="4517169" y="9344891"/>
            <a:chExt cx="4070224" cy="2112818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9E84DFE-CB0D-38B8-B636-24E3F4D5C7A1}"/>
                </a:ext>
              </a:extLst>
            </p:cNvPr>
            <p:cNvSpPr/>
            <p:nvPr/>
          </p:nvSpPr>
          <p:spPr>
            <a:xfrm>
              <a:off x="4530437" y="9344891"/>
              <a:ext cx="4056956" cy="616527"/>
            </a:xfrm>
            <a:custGeom>
              <a:avLst/>
              <a:gdLst>
                <a:gd name="connsiteX0" fmla="*/ 198586 w 3325090"/>
                <a:gd name="connsiteY0" fmla="*/ 0 h 817418"/>
                <a:gd name="connsiteX1" fmla="*/ 3126505 w 3325090"/>
                <a:gd name="connsiteY1" fmla="*/ 0 h 817418"/>
                <a:gd name="connsiteX2" fmla="*/ 3309485 w 3325090"/>
                <a:gd name="connsiteY2" fmla="*/ 121287 h 817418"/>
                <a:gd name="connsiteX3" fmla="*/ 3325090 w 3325090"/>
                <a:gd name="connsiteY3" fmla="*/ 198581 h 817418"/>
                <a:gd name="connsiteX4" fmla="*/ 3325090 w 3325090"/>
                <a:gd name="connsiteY4" fmla="*/ 817418 h 817418"/>
                <a:gd name="connsiteX5" fmla="*/ 0 w 3325090"/>
                <a:gd name="connsiteY5" fmla="*/ 817418 h 817418"/>
                <a:gd name="connsiteX6" fmla="*/ 0 w 3325090"/>
                <a:gd name="connsiteY6" fmla="*/ 198586 h 817418"/>
                <a:gd name="connsiteX7" fmla="*/ 198586 w 3325090"/>
                <a:gd name="connsiteY7" fmla="*/ 0 h 817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5090" h="817418">
                  <a:moveTo>
                    <a:pt x="198586" y="0"/>
                  </a:moveTo>
                  <a:lnTo>
                    <a:pt x="3126505" y="0"/>
                  </a:lnTo>
                  <a:cubicBezTo>
                    <a:pt x="3208762" y="0"/>
                    <a:pt x="3279338" y="50012"/>
                    <a:pt x="3309485" y="121287"/>
                  </a:cubicBezTo>
                  <a:lnTo>
                    <a:pt x="3325090" y="198581"/>
                  </a:lnTo>
                  <a:lnTo>
                    <a:pt x="3325090" y="817418"/>
                  </a:lnTo>
                  <a:lnTo>
                    <a:pt x="0" y="817418"/>
                  </a:lnTo>
                  <a:lnTo>
                    <a:pt x="0" y="198586"/>
                  </a:lnTo>
                  <a:cubicBezTo>
                    <a:pt x="0" y="88910"/>
                    <a:pt x="88910" y="0"/>
                    <a:pt x="198586" y="0"/>
                  </a:cubicBezTo>
                  <a:close/>
                </a:path>
              </a:pathLst>
            </a:custGeom>
            <a:solidFill>
              <a:srgbClr val="343A4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b="1" dirty="0"/>
                <a:t>Schedule</a:t>
              </a:r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69CD3DF-1F0C-B804-63F6-AD4EDD00F2B3}"/>
                </a:ext>
              </a:extLst>
            </p:cNvPr>
            <p:cNvSpPr/>
            <p:nvPr/>
          </p:nvSpPr>
          <p:spPr>
            <a:xfrm>
              <a:off x="4517169" y="9961418"/>
              <a:ext cx="4070224" cy="1496291"/>
            </a:xfrm>
            <a:custGeom>
              <a:avLst/>
              <a:gdLst>
                <a:gd name="connsiteX0" fmla="*/ 0 w 3094759"/>
                <a:gd name="connsiteY0" fmla="*/ 0 h 727364"/>
                <a:gd name="connsiteX1" fmla="*/ 3094759 w 3094759"/>
                <a:gd name="connsiteY1" fmla="*/ 0 h 727364"/>
                <a:gd name="connsiteX2" fmla="*/ 3094759 w 3094759"/>
                <a:gd name="connsiteY2" fmla="*/ 467586 h 727364"/>
                <a:gd name="connsiteX3" fmla="*/ 2834981 w 3094759"/>
                <a:gd name="connsiteY3" fmla="*/ 727364 h 727364"/>
                <a:gd name="connsiteX4" fmla="*/ 259778 w 3094759"/>
                <a:gd name="connsiteY4" fmla="*/ 727364 h 727364"/>
                <a:gd name="connsiteX5" fmla="*/ 0 w 3094759"/>
                <a:gd name="connsiteY5" fmla="*/ 467586 h 727364"/>
                <a:gd name="connsiteX0" fmla="*/ 0 w 3094759"/>
                <a:gd name="connsiteY0" fmla="*/ 0 h 727364"/>
                <a:gd name="connsiteX1" fmla="*/ 3094759 w 3094759"/>
                <a:gd name="connsiteY1" fmla="*/ 0 h 727364"/>
                <a:gd name="connsiteX2" fmla="*/ 3094759 w 3094759"/>
                <a:gd name="connsiteY2" fmla="*/ 467586 h 727364"/>
                <a:gd name="connsiteX3" fmla="*/ 2834981 w 3094759"/>
                <a:gd name="connsiteY3" fmla="*/ 727364 h 727364"/>
                <a:gd name="connsiteX4" fmla="*/ 259778 w 3094759"/>
                <a:gd name="connsiteY4" fmla="*/ 727364 h 727364"/>
                <a:gd name="connsiteX5" fmla="*/ 10122 w 3094759"/>
                <a:gd name="connsiteY5" fmla="*/ 543331 h 727364"/>
                <a:gd name="connsiteX6" fmla="*/ 0 w 3094759"/>
                <a:gd name="connsiteY6" fmla="*/ 0 h 727364"/>
                <a:gd name="connsiteX0" fmla="*/ 0 w 3094759"/>
                <a:gd name="connsiteY0" fmla="*/ 0 h 727364"/>
                <a:gd name="connsiteX1" fmla="*/ 3094759 w 3094759"/>
                <a:gd name="connsiteY1" fmla="*/ 0 h 727364"/>
                <a:gd name="connsiteX2" fmla="*/ 3094759 w 3094759"/>
                <a:gd name="connsiteY2" fmla="*/ 550906 h 727364"/>
                <a:gd name="connsiteX3" fmla="*/ 2834981 w 3094759"/>
                <a:gd name="connsiteY3" fmla="*/ 727364 h 727364"/>
                <a:gd name="connsiteX4" fmla="*/ 259778 w 3094759"/>
                <a:gd name="connsiteY4" fmla="*/ 727364 h 727364"/>
                <a:gd name="connsiteX5" fmla="*/ 10122 w 3094759"/>
                <a:gd name="connsiteY5" fmla="*/ 543331 h 727364"/>
                <a:gd name="connsiteX6" fmla="*/ 0 w 3094759"/>
                <a:gd name="connsiteY6" fmla="*/ 0 h 727364"/>
                <a:gd name="connsiteX0" fmla="*/ 10121 w 3104880"/>
                <a:gd name="connsiteY0" fmla="*/ 0 h 727364"/>
                <a:gd name="connsiteX1" fmla="*/ 3104880 w 3104880"/>
                <a:gd name="connsiteY1" fmla="*/ 0 h 727364"/>
                <a:gd name="connsiteX2" fmla="*/ 3104880 w 3104880"/>
                <a:gd name="connsiteY2" fmla="*/ 550906 h 727364"/>
                <a:gd name="connsiteX3" fmla="*/ 2845102 w 3104880"/>
                <a:gd name="connsiteY3" fmla="*/ 727364 h 727364"/>
                <a:gd name="connsiteX4" fmla="*/ 269899 w 3104880"/>
                <a:gd name="connsiteY4" fmla="*/ 727364 h 727364"/>
                <a:gd name="connsiteX5" fmla="*/ 0 w 3104880"/>
                <a:gd name="connsiteY5" fmla="*/ 543331 h 727364"/>
                <a:gd name="connsiteX6" fmla="*/ 10121 w 3104880"/>
                <a:gd name="connsiteY6" fmla="*/ 0 h 727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4880" h="727364">
                  <a:moveTo>
                    <a:pt x="10121" y="0"/>
                  </a:moveTo>
                  <a:lnTo>
                    <a:pt x="3104880" y="0"/>
                  </a:lnTo>
                  <a:lnTo>
                    <a:pt x="3104880" y="550906"/>
                  </a:lnTo>
                  <a:cubicBezTo>
                    <a:pt x="3104880" y="694377"/>
                    <a:pt x="2988573" y="727364"/>
                    <a:pt x="2845102" y="727364"/>
                  </a:cubicBezTo>
                  <a:lnTo>
                    <a:pt x="269899" y="727364"/>
                  </a:lnTo>
                  <a:cubicBezTo>
                    <a:pt x="126428" y="727364"/>
                    <a:pt x="0" y="686802"/>
                    <a:pt x="0" y="543331"/>
                  </a:cubicBezTo>
                  <a:cubicBezTo>
                    <a:pt x="0" y="387469"/>
                    <a:pt x="10121" y="155862"/>
                    <a:pt x="10121" y="0"/>
                  </a:cubicBezTo>
                  <a:close/>
                </a:path>
              </a:pathLst>
            </a:custGeom>
            <a:solidFill>
              <a:srgbClr val="F8F9FA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/>
                  </a:solidFill>
                </a:rPr>
                <a:t>18-19 September 2023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/>
                  </a:solidFill>
                </a:rPr>
                <a:t>Lunch to lunch</a:t>
              </a:r>
            </a:p>
            <a:p>
              <a:pPr marL="285750" indent="-285750" algn="just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/>
                  </a:solidFill>
                </a:rPr>
                <a:t>Detailed program will be announced and updated on the workshop webpage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AB35046D-B88E-5B4C-B99F-02D9737A910E}"/>
              </a:ext>
            </a:extLst>
          </p:cNvPr>
          <p:cNvGrpSpPr/>
          <p:nvPr/>
        </p:nvGrpSpPr>
        <p:grpSpPr>
          <a:xfrm>
            <a:off x="2581622" y="10913902"/>
            <a:ext cx="4437955" cy="1663952"/>
            <a:chOff x="4530437" y="9344891"/>
            <a:chExt cx="4056956" cy="2112818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6EFCDF2-2C16-A263-802C-87A699606744}"/>
                </a:ext>
              </a:extLst>
            </p:cNvPr>
            <p:cNvSpPr/>
            <p:nvPr/>
          </p:nvSpPr>
          <p:spPr>
            <a:xfrm>
              <a:off x="4530437" y="9344891"/>
              <a:ext cx="4056956" cy="616527"/>
            </a:xfrm>
            <a:custGeom>
              <a:avLst/>
              <a:gdLst>
                <a:gd name="connsiteX0" fmla="*/ 198586 w 3325090"/>
                <a:gd name="connsiteY0" fmla="*/ 0 h 817418"/>
                <a:gd name="connsiteX1" fmla="*/ 3126505 w 3325090"/>
                <a:gd name="connsiteY1" fmla="*/ 0 h 817418"/>
                <a:gd name="connsiteX2" fmla="*/ 3309485 w 3325090"/>
                <a:gd name="connsiteY2" fmla="*/ 121287 h 817418"/>
                <a:gd name="connsiteX3" fmla="*/ 3325090 w 3325090"/>
                <a:gd name="connsiteY3" fmla="*/ 198581 h 817418"/>
                <a:gd name="connsiteX4" fmla="*/ 3325090 w 3325090"/>
                <a:gd name="connsiteY4" fmla="*/ 817418 h 817418"/>
                <a:gd name="connsiteX5" fmla="*/ 0 w 3325090"/>
                <a:gd name="connsiteY5" fmla="*/ 817418 h 817418"/>
                <a:gd name="connsiteX6" fmla="*/ 0 w 3325090"/>
                <a:gd name="connsiteY6" fmla="*/ 198586 h 817418"/>
                <a:gd name="connsiteX7" fmla="*/ 198586 w 3325090"/>
                <a:gd name="connsiteY7" fmla="*/ 0 h 817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5090" h="817418">
                  <a:moveTo>
                    <a:pt x="198586" y="0"/>
                  </a:moveTo>
                  <a:lnTo>
                    <a:pt x="3126505" y="0"/>
                  </a:lnTo>
                  <a:cubicBezTo>
                    <a:pt x="3208762" y="0"/>
                    <a:pt x="3279338" y="50012"/>
                    <a:pt x="3309485" y="121287"/>
                  </a:cubicBezTo>
                  <a:lnTo>
                    <a:pt x="3325090" y="198581"/>
                  </a:lnTo>
                  <a:lnTo>
                    <a:pt x="3325090" y="817418"/>
                  </a:lnTo>
                  <a:lnTo>
                    <a:pt x="0" y="817418"/>
                  </a:lnTo>
                  <a:lnTo>
                    <a:pt x="0" y="198586"/>
                  </a:lnTo>
                  <a:cubicBezTo>
                    <a:pt x="0" y="88910"/>
                    <a:pt x="88910" y="0"/>
                    <a:pt x="198586" y="0"/>
                  </a:cubicBezTo>
                  <a:close/>
                </a:path>
              </a:pathLst>
            </a:custGeom>
            <a:solidFill>
              <a:srgbClr val="343A40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b="1" dirty="0"/>
                <a:t>Organizers and contact</a:t>
              </a:r>
              <a:endParaRPr lang="en-US" sz="1600" b="1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FA25DDFC-61F6-AFAE-B21A-DDE15C500A35}"/>
                </a:ext>
              </a:extLst>
            </p:cNvPr>
            <p:cNvSpPr/>
            <p:nvPr/>
          </p:nvSpPr>
          <p:spPr>
            <a:xfrm>
              <a:off x="4530437" y="9961418"/>
              <a:ext cx="4056956" cy="1496291"/>
            </a:xfrm>
            <a:custGeom>
              <a:avLst/>
              <a:gdLst>
                <a:gd name="connsiteX0" fmla="*/ 0 w 3094759"/>
                <a:gd name="connsiteY0" fmla="*/ 0 h 727364"/>
                <a:gd name="connsiteX1" fmla="*/ 3094759 w 3094759"/>
                <a:gd name="connsiteY1" fmla="*/ 0 h 727364"/>
                <a:gd name="connsiteX2" fmla="*/ 3094759 w 3094759"/>
                <a:gd name="connsiteY2" fmla="*/ 467586 h 727364"/>
                <a:gd name="connsiteX3" fmla="*/ 2834981 w 3094759"/>
                <a:gd name="connsiteY3" fmla="*/ 727364 h 727364"/>
                <a:gd name="connsiteX4" fmla="*/ 259778 w 3094759"/>
                <a:gd name="connsiteY4" fmla="*/ 727364 h 727364"/>
                <a:gd name="connsiteX5" fmla="*/ 0 w 3094759"/>
                <a:gd name="connsiteY5" fmla="*/ 467586 h 727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94759" h="727364">
                  <a:moveTo>
                    <a:pt x="0" y="0"/>
                  </a:moveTo>
                  <a:lnTo>
                    <a:pt x="3094759" y="0"/>
                  </a:lnTo>
                  <a:lnTo>
                    <a:pt x="3094759" y="467586"/>
                  </a:lnTo>
                  <a:cubicBezTo>
                    <a:pt x="3094759" y="611057"/>
                    <a:pt x="2978452" y="727364"/>
                    <a:pt x="2834981" y="727364"/>
                  </a:cubicBezTo>
                  <a:lnTo>
                    <a:pt x="259778" y="727364"/>
                  </a:lnTo>
                  <a:cubicBezTo>
                    <a:pt x="116307" y="727364"/>
                    <a:pt x="0" y="611057"/>
                    <a:pt x="0" y="467586"/>
                  </a:cubicBezTo>
                  <a:close/>
                </a:path>
              </a:pathLst>
            </a:custGeom>
            <a:solidFill>
              <a:srgbClr val="F8F9FA"/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/>
                  </a:solidFill>
                </a:rPr>
                <a:t>Petr Cermak </a:t>
              </a:r>
              <a:r>
                <a:rPr lang="en-US" i="1" dirty="0">
                  <a:solidFill>
                    <a:schemeClr val="tx1"/>
                  </a:solidFill>
                </a:rPr>
                <a:t>petr.cermak@matfyz.cuni.cz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/>
                  </a:solidFill>
                </a:rPr>
                <a:t>Michal Stekiel </a:t>
              </a:r>
              <a:r>
                <a:rPr lang="en-US" i="1" dirty="0">
                  <a:solidFill>
                    <a:schemeClr val="tx1"/>
                  </a:solidFill>
                </a:rPr>
                <a:t>m.stekiel@fz-juelich.de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/>
                  </a:solidFill>
                </a:rPr>
                <a:t>Astrid </a:t>
              </a:r>
              <a:r>
                <a:rPr lang="en-US" dirty="0" err="1">
                  <a:solidFill>
                    <a:schemeClr val="tx1"/>
                  </a:solidFill>
                </a:rPr>
                <a:t>Schneidewind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pic>
        <p:nvPicPr>
          <p:cNvPr id="42" name="Picture 41" descr="A picture containing text, font, logo, number&#10;&#10;Description automatically generated">
            <a:extLst>
              <a:ext uri="{FF2B5EF4-FFF2-40B4-BE49-F238E27FC236}">
                <a16:creationId xmlns:a16="http://schemas.microsoft.com/office/drawing/2014/main" id="{C12E7E07-4D97-EB33-F5C5-82C6DA9893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699" y="11283310"/>
            <a:ext cx="1989347" cy="925137"/>
          </a:xfrm>
          <a:prstGeom prst="rect">
            <a:avLst/>
          </a:prstGeom>
        </p:spPr>
      </p:pic>
      <p:pic>
        <p:nvPicPr>
          <p:cNvPr id="44" name="Picture 43" descr="A close-up of a logo&#10;&#10;Description automatically generated with medium confidence">
            <a:extLst>
              <a:ext uri="{FF2B5EF4-FFF2-40B4-BE49-F238E27FC236}">
                <a16:creationId xmlns:a16="http://schemas.microsoft.com/office/drawing/2014/main" id="{ACC6F39B-B52E-A195-26C3-0863CB8D7C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7331" y="11304609"/>
            <a:ext cx="2473869" cy="920978"/>
          </a:xfrm>
          <a:prstGeom prst="rect">
            <a:avLst/>
          </a:prstGeom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902D953-4A00-657A-7017-B0396B4E6BEE}"/>
              </a:ext>
            </a:extLst>
          </p:cNvPr>
          <p:cNvSpPr/>
          <p:nvPr/>
        </p:nvSpPr>
        <p:spPr>
          <a:xfrm>
            <a:off x="462912" y="328612"/>
            <a:ext cx="8911588" cy="2787929"/>
          </a:xfrm>
          <a:prstGeom prst="roundRect">
            <a:avLst/>
          </a:prstGeom>
          <a:solidFill>
            <a:srgbClr val="E0E8EF"/>
          </a:solidFill>
          <a:ln w="38100">
            <a:solidFill>
              <a:srgbClr val="343A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tx1"/>
                </a:solidFill>
              </a:rPr>
              <a:t>1st Magnetoelastic Workshop</a:t>
            </a:r>
            <a:br>
              <a:rPr lang="en-US" sz="3200" b="1" dirty="0">
                <a:solidFill>
                  <a:schemeClr val="tx1"/>
                </a:solidFill>
              </a:rPr>
            </a:br>
            <a:r>
              <a:rPr lang="en-US" sz="3200" b="1" dirty="0">
                <a:solidFill>
                  <a:schemeClr val="tx1"/>
                </a:solidFill>
              </a:rPr>
              <a:t>September 18-19, 2023</a:t>
            </a:r>
            <a:br>
              <a:rPr lang="en-US" sz="3200" b="1" dirty="0">
                <a:solidFill>
                  <a:schemeClr val="tx1"/>
                </a:solidFill>
              </a:rPr>
            </a:br>
            <a:br>
              <a:rPr lang="en-US" sz="3200" b="1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Charles University, Prague, Czechia</a:t>
            </a:r>
            <a:br>
              <a:rPr lang="en-US" sz="32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melw23.eu 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E70FFED6-A59F-69EC-5BF4-CD30C92EBB0A}"/>
              </a:ext>
            </a:extLst>
          </p:cNvPr>
          <p:cNvGrpSpPr/>
          <p:nvPr/>
        </p:nvGrpSpPr>
        <p:grpSpPr>
          <a:xfrm>
            <a:off x="4800599" y="7373523"/>
            <a:ext cx="4437955" cy="3347541"/>
            <a:chOff x="9646390" y="4290015"/>
            <a:chExt cx="4437955" cy="3347541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32DA443A-D431-DD2B-2AC5-5E9786D5D83E}"/>
                </a:ext>
              </a:extLst>
            </p:cNvPr>
            <p:cNvGrpSpPr/>
            <p:nvPr/>
          </p:nvGrpSpPr>
          <p:grpSpPr>
            <a:xfrm>
              <a:off x="9646390" y="4290015"/>
              <a:ext cx="4437955" cy="3347541"/>
              <a:chOff x="4530437" y="9344891"/>
              <a:chExt cx="4056956" cy="2114177"/>
            </a:xfr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F0F445AE-5CA7-895F-FE75-BE2251B6605D}"/>
                  </a:ext>
                </a:extLst>
              </p:cNvPr>
              <p:cNvSpPr/>
              <p:nvPr/>
            </p:nvSpPr>
            <p:spPr>
              <a:xfrm>
                <a:off x="4530437" y="9344891"/>
                <a:ext cx="4056956" cy="616527"/>
              </a:xfrm>
              <a:custGeom>
                <a:avLst/>
                <a:gdLst>
                  <a:gd name="connsiteX0" fmla="*/ 198586 w 3325090"/>
                  <a:gd name="connsiteY0" fmla="*/ 0 h 817418"/>
                  <a:gd name="connsiteX1" fmla="*/ 3126505 w 3325090"/>
                  <a:gd name="connsiteY1" fmla="*/ 0 h 817418"/>
                  <a:gd name="connsiteX2" fmla="*/ 3309485 w 3325090"/>
                  <a:gd name="connsiteY2" fmla="*/ 121287 h 817418"/>
                  <a:gd name="connsiteX3" fmla="*/ 3325090 w 3325090"/>
                  <a:gd name="connsiteY3" fmla="*/ 198581 h 817418"/>
                  <a:gd name="connsiteX4" fmla="*/ 3325090 w 3325090"/>
                  <a:gd name="connsiteY4" fmla="*/ 817418 h 817418"/>
                  <a:gd name="connsiteX5" fmla="*/ 0 w 3325090"/>
                  <a:gd name="connsiteY5" fmla="*/ 817418 h 817418"/>
                  <a:gd name="connsiteX6" fmla="*/ 0 w 3325090"/>
                  <a:gd name="connsiteY6" fmla="*/ 198586 h 817418"/>
                  <a:gd name="connsiteX7" fmla="*/ 198586 w 3325090"/>
                  <a:gd name="connsiteY7" fmla="*/ 0 h 8174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325090" h="817418">
                    <a:moveTo>
                      <a:pt x="198586" y="0"/>
                    </a:moveTo>
                    <a:lnTo>
                      <a:pt x="3126505" y="0"/>
                    </a:lnTo>
                    <a:cubicBezTo>
                      <a:pt x="3208762" y="0"/>
                      <a:pt x="3279338" y="50012"/>
                      <a:pt x="3309485" y="121287"/>
                    </a:cubicBezTo>
                    <a:lnTo>
                      <a:pt x="3325090" y="198581"/>
                    </a:lnTo>
                    <a:lnTo>
                      <a:pt x="3325090" y="817418"/>
                    </a:lnTo>
                    <a:lnTo>
                      <a:pt x="0" y="817418"/>
                    </a:lnTo>
                    <a:lnTo>
                      <a:pt x="0" y="198586"/>
                    </a:lnTo>
                    <a:cubicBezTo>
                      <a:pt x="0" y="88910"/>
                      <a:pt x="88910" y="0"/>
                      <a:pt x="198586" y="0"/>
                    </a:cubicBezTo>
                    <a:close/>
                  </a:path>
                </a:pathLst>
              </a:custGeom>
              <a:solidFill>
                <a:srgbClr val="343A40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r>
                  <a:rPr lang="en-US" b="1" dirty="0"/>
                  <a:t>Further details</a:t>
                </a:r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A977D139-238E-0935-5BE3-D75B4C050831}"/>
                  </a:ext>
                </a:extLst>
              </p:cNvPr>
              <p:cNvSpPr/>
              <p:nvPr/>
            </p:nvSpPr>
            <p:spPr>
              <a:xfrm>
                <a:off x="4530437" y="9961419"/>
                <a:ext cx="4056956" cy="1497649"/>
              </a:xfrm>
              <a:custGeom>
                <a:avLst/>
                <a:gdLst>
                  <a:gd name="connsiteX0" fmla="*/ 0 w 3094759"/>
                  <a:gd name="connsiteY0" fmla="*/ 0 h 727364"/>
                  <a:gd name="connsiteX1" fmla="*/ 3094759 w 3094759"/>
                  <a:gd name="connsiteY1" fmla="*/ 0 h 727364"/>
                  <a:gd name="connsiteX2" fmla="*/ 3094759 w 3094759"/>
                  <a:gd name="connsiteY2" fmla="*/ 467586 h 727364"/>
                  <a:gd name="connsiteX3" fmla="*/ 2834981 w 3094759"/>
                  <a:gd name="connsiteY3" fmla="*/ 727364 h 727364"/>
                  <a:gd name="connsiteX4" fmla="*/ 259778 w 3094759"/>
                  <a:gd name="connsiteY4" fmla="*/ 727364 h 727364"/>
                  <a:gd name="connsiteX5" fmla="*/ 0 w 3094759"/>
                  <a:gd name="connsiteY5" fmla="*/ 467586 h 727364"/>
                  <a:gd name="connsiteX0" fmla="*/ 0 w 3094759"/>
                  <a:gd name="connsiteY0" fmla="*/ 0 h 727664"/>
                  <a:gd name="connsiteX1" fmla="*/ 3094759 w 3094759"/>
                  <a:gd name="connsiteY1" fmla="*/ 0 h 727664"/>
                  <a:gd name="connsiteX2" fmla="*/ 3094759 w 3094759"/>
                  <a:gd name="connsiteY2" fmla="*/ 467586 h 727664"/>
                  <a:gd name="connsiteX3" fmla="*/ 2834981 w 3094759"/>
                  <a:gd name="connsiteY3" fmla="*/ 727364 h 727664"/>
                  <a:gd name="connsiteX4" fmla="*/ 259778 w 3094759"/>
                  <a:gd name="connsiteY4" fmla="*/ 727364 h 727664"/>
                  <a:gd name="connsiteX5" fmla="*/ 0 w 3094759"/>
                  <a:gd name="connsiteY5" fmla="*/ 596811 h 727664"/>
                  <a:gd name="connsiteX6" fmla="*/ 0 w 3094759"/>
                  <a:gd name="connsiteY6" fmla="*/ 0 h 727664"/>
                  <a:gd name="connsiteX0" fmla="*/ 0 w 3104880"/>
                  <a:gd name="connsiteY0" fmla="*/ 0 h 728024"/>
                  <a:gd name="connsiteX1" fmla="*/ 3094759 w 3104880"/>
                  <a:gd name="connsiteY1" fmla="*/ 0 h 728024"/>
                  <a:gd name="connsiteX2" fmla="*/ 3104880 w 3104880"/>
                  <a:gd name="connsiteY2" fmla="*/ 601266 h 728024"/>
                  <a:gd name="connsiteX3" fmla="*/ 2834981 w 3104880"/>
                  <a:gd name="connsiteY3" fmla="*/ 727364 h 728024"/>
                  <a:gd name="connsiteX4" fmla="*/ 259778 w 3104880"/>
                  <a:gd name="connsiteY4" fmla="*/ 727364 h 728024"/>
                  <a:gd name="connsiteX5" fmla="*/ 0 w 3104880"/>
                  <a:gd name="connsiteY5" fmla="*/ 596811 h 728024"/>
                  <a:gd name="connsiteX6" fmla="*/ 0 w 3104880"/>
                  <a:gd name="connsiteY6" fmla="*/ 0 h 728024"/>
                  <a:gd name="connsiteX0" fmla="*/ 0 w 3094759"/>
                  <a:gd name="connsiteY0" fmla="*/ 0 h 728024"/>
                  <a:gd name="connsiteX1" fmla="*/ 3094759 w 3094759"/>
                  <a:gd name="connsiteY1" fmla="*/ 0 h 728024"/>
                  <a:gd name="connsiteX2" fmla="*/ 3084637 w 3094759"/>
                  <a:gd name="connsiteY2" fmla="*/ 601266 h 728024"/>
                  <a:gd name="connsiteX3" fmla="*/ 2834981 w 3094759"/>
                  <a:gd name="connsiteY3" fmla="*/ 727364 h 728024"/>
                  <a:gd name="connsiteX4" fmla="*/ 259778 w 3094759"/>
                  <a:gd name="connsiteY4" fmla="*/ 727364 h 728024"/>
                  <a:gd name="connsiteX5" fmla="*/ 0 w 3094759"/>
                  <a:gd name="connsiteY5" fmla="*/ 596811 h 728024"/>
                  <a:gd name="connsiteX6" fmla="*/ 0 w 3094759"/>
                  <a:gd name="connsiteY6" fmla="*/ 0 h 7280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094759" h="728024">
                    <a:moveTo>
                      <a:pt x="0" y="0"/>
                    </a:moveTo>
                    <a:lnTo>
                      <a:pt x="3094759" y="0"/>
                    </a:lnTo>
                    <a:lnTo>
                      <a:pt x="3084637" y="601266"/>
                    </a:lnTo>
                    <a:cubicBezTo>
                      <a:pt x="3084637" y="744737"/>
                      <a:pt x="2978452" y="727364"/>
                      <a:pt x="2834981" y="727364"/>
                    </a:cubicBezTo>
                    <a:lnTo>
                      <a:pt x="259778" y="727364"/>
                    </a:lnTo>
                    <a:cubicBezTo>
                      <a:pt x="116307" y="727364"/>
                      <a:pt x="0" y="740282"/>
                      <a:pt x="0" y="59681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8F9FA"/>
              </a:solid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t">
                <a:noAutofit/>
              </a:bodyPr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Up-to-date information available on</a:t>
                </a:r>
              </a:p>
              <a:p>
                <a:pPr algn="ctr"/>
                <a:r>
                  <a:rPr lang="en-US" i="1" dirty="0">
                    <a:solidFill>
                      <a:schemeClr val="tx1"/>
                    </a:solidFill>
                  </a:rPr>
                  <a:t>melw23.eu</a:t>
                </a:r>
              </a:p>
            </p:txBody>
          </p:sp>
        </p:grp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0D526EE-5383-0652-F9B5-0416992A4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066026" y="5903969"/>
              <a:ext cx="1598681" cy="1598681"/>
            </a:xfrm>
            <a:prstGeom prst="rect">
              <a:avLst/>
            </a:prstGeom>
            <a:ln w="28575">
              <a:solidFill>
                <a:srgbClr val="343A40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6574067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90866-5F9B-360C-D4ED-C6537C801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Color probes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6A48355-84A7-B699-516E-41A751B0A2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551" y="3155954"/>
            <a:ext cx="4896533" cy="20862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6381A96-345C-63F6-9900-FC6AD3FA14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600" y="5588774"/>
            <a:ext cx="3734321" cy="3419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752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 descr="A picture containing pattern, creative arts, wrapping paper, colorfulness&#10;&#10;Description automatically generated">
            <a:extLst>
              <a:ext uri="{FF2B5EF4-FFF2-40B4-BE49-F238E27FC236}">
                <a16:creationId xmlns:a16="http://schemas.microsoft.com/office/drawing/2014/main" id="{D7124204-352D-60EA-1986-847E08188EC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02" t="11249" r="23611" b="11249"/>
          <a:stretch/>
        </p:blipFill>
        <p:spPr>
          <a:xfrm>
            <a:off x="1181100" y="2247899"/>
            <a:ext cx="6153150" cy="8305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608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B2AEBF64-AD8F-E811-EA80-52F3ED61A9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0856" y="10397459"/>
            <a:ext cx="3369917" cy="3540380"/>
          </a:xfrm>
          <a:prstGeom prst="rect">
            <a:avLst/>
          </a:prstGeom>
        </p:spPr>
      </p:pic>
      <p:pic>
        <p:nvPicPr>
          <p:cNvPr id="27" name="Picture 26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325701CB-B4D3-EEFE-B587-FED0BBD472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5919" y="11139981"/>
            <a:ext cx="3369917" cy="3540380"/>
          </a:xfrm>
          <a:prstGeom prst="rect">
            <a:avLst/>
          </a:prstGeom>
        </p:spPr>
      </p:pic>
      <p:pic>
        <p:nvPicPr>
          <p:cNvPr id="4" name="Picture 3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0A50AE59-A2B1-FAE2-8A92-D32360F8F0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04" y="8627269"/>
            <a:ext cx="3369917" cy="3540380"/>
          </a:xfrm>
          <a:prstGeom prst="rect">
            <a:avLst/>
          </a:prstGeom>
        </p:spPr>
      </p:pic>
      <p:pic>
        <p:nvPicPr>
          <p:cNvPr id="5" name="Picture 4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AEE82E0F-624E-46B4-2A93-DB33D35F79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5781" y="9355936"/>
            <a:ext cx="3369917" cy="3540380"/>
          </a:xfrm>
          <a:prstGeom prst="rect">
            <a:avLst/>
          </a:prstGeom>
        </p:spPr>
      </p:pic>
      <p:pic>
        <p:nvPicPr>
          <p:cNvPr id="6" name="Picture 5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E5C38124-ECB7-306B-B1EE-5AF7564F19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792" y="6855703"/>
            <a:ext cx="3369917" cy="3540380"/>
          </a:xfrm>
          <a:prstGeom prst="rect">
            <a:avLst/>
          </a:prstGeom>
        </p:spPr>
      </p:pic>
      <p:pic>
        <p:nvPicPr>
          <p:cNvPr id="13" name="Picture 12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8014223B-AEFB-C11B-7E8F-A67C91A101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70749" y="6113181"/>
            <a:ext cx="3369917" cy="3540380"/>
          </a:xfrm>
          <a:prstGeom prst="rect">
            <a:avLst/>
          </a:prstGeom>
        </p:spPr>
      </p:pic>
      <p:pic>
        <p:nvPicPr>
          <p:cNvPr id="7" name="Picture 6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92A55655-57EF-6765-5DD2-16C87A0DB5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7814" y="7584370"/>
            <a:ext cx="3369917" cy="3540380"/>
          </a:xfrm>
          <a:prstGeom prst="rect">
            <a:avLst/>
          </a:prstGeom>
        </p:spPr>
      </p:pic>
      <p:pic>
        <p:nvPicPr>
          <p:cNvPr id="12" name="Picture 11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3FCCD028-3354-8872-E878-ACCB35FE09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74" y="4366082"/>
            <a:ext cx="3369917" cy="3540380"/>
          </a:xfrm>
          <a:prstGeom prst="rect">
            <a:avLst/>
          </a:prstGeom>
        </p:spPr>
      </p:pic>
      <p:pic>
        <p:nvPicPr>
          <p:cNvPr id="15" name="Picture 14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515C0CD6-EA2E-1CE5-6165-DEF6CEC235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6415" y="1870192"/>
            <a:ext cx="3369917" cy="3540380"/>
          </a:xfrm>
          <a:prstGeom prst="rect">
            <a:avLst/>
          </a:prstGeom>
        </p:spPr>
      </p:pic>
      <p:pic>
        <p:nvPicPr>
          <p:cNvPr id="8" name="Picture 7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2187E489-D090-4CDA-625B-EE128C5DB7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9682" y="5096452"/>
            <a:ext cx="3369917" cy="3540380"/>
          </a:xfrm>
          <a:prstGeom prst="rect">
            <a:avLst/>
          </a:prstGeom>
        </p:spPr>
      </p:pic>
      <p:pic>
        <p:nvPicPr>
          <p:cNvPr id="9" name="Picture 8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175A3FC1-AA24-7F2C-E65C-A9D6E59FEC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473" y="2613540"/>
            <a:ext cx="3369917" cy="3540380"/>
          </a:xfrm>
          <a:prstGeom prst="rect">
            <a:avLst/>
          </a:prstGeom>
        </p:spPr>
      </p:pic>
      <p:pic>
        <p:nvPicPr>
          <p:cNvPr id="10" name="Picture 9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98E3B4CA-CF3B-C43B-C0C2-30338E3781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5559" y="5811264"/>
            <a:ext cx="3369917" cy="3540380"/>
          </a:xfrm>
          <a:prstGeom prst="rect">
            <a:avLst/>
          </a:prstGeom>
        </p:spPr>
      </p:pic>
      <p:pic>
        <p:nvPicPr>
          <p:cNvPr id="11" name="Picture 10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35EC058E-DDE7-837C-5E5A-BF020F8A3A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3343053"/>
            <a:ext cx="3369917" cy="3540380"/>
          </a:xfrm>
          <a:prstGeom prst="rect">
            <a:avLst/>
          </a:prstGeom>
        </p:spPr>
      </p:pic>
      <p:pic>
        <p:nvPicPr>
          <p:cNvPr id="16" name="Picture 15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D226B539-F77E-A818-6DDA-764332F906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8917" y="10066456"/>
            <a:ext cx="3369917" cy="3540380"/>
          </a:xfrm>
          <a:prstGeom prst="rect">
            <a:avLst/>
          </a:prstGeom>
        </p:spPr>
      </p:pic>
      <p:pic>
        <p:nvPicPr>
          <p:cNvPr id="17" name="Picture 16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F290D426-B89C-321D-A3A9-B007E77E0E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644" y="1574219"/>
            <a:ext cx="3369917" cy="3540380"/>
          </a:xfrm>
          <a:prstGeom prst="rect">
            <a:avLst/>
          </a:prstGeom>
        </p:spPr>
      </p:pic>
      <p:pic>
        <p:nvPicPr>
          <p:cNvPr id="18" name="Picture 17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1C0001B7-6C47-CEC4-7ED4-39D8D12A25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9882" y="4093578"/>
            <a:ext cx="3369917" cy="3540380"/>
          </a:xfrm>
          <a:prstGeom prst="rect">
            <a:avLst/>
          </a:prstGeom>
        </p:spPr>
      </p:pic>
      <p:pic>
        <p:nvPicPr>
          <p:cNvPr id="19" name="Picture 18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FB97071A-EA39-48B3-818D-D32D6884F6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7489" y="865069"/>
            <a:ext cx="3369917" cy="3540380"/>
          </a:xfrm>
          <a:prstGeom prst="rect">
            <a:avLst/>
          </a:prstGeom>
        </p:spPr>
      </p:pic>
      <p:pic>
        <p:nvPicPr>
          <p:cNvPr id="20" name="Picture 19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E02CEC7C-6122-FB69-E06F-78CDC8FAE5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758" y="100085"/>
            <a:ext cx="3369917" cy="3540380"/>
          </a:xfrm>
          <a:prstGeom prst="rect">
            <a:avLst/>
          </a:prstGeom>
        </p:spPr>
      </p:pic>
      <p:pic>
        <p:nvPicPr>
          <p:cNvPr id="21" name="Picture 20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EC5A8726-50C4-A8C5-C2F3-DAEF5A2472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701" y="8310121"/>
            <a:ext cx="3369917" cy="3540380"/>
          </a:xfrm>
          <a:prstGeom prst="rect">
            <a:avLst/>
          </a:prstGeom>
        </p:spPr>
      </p:pic>
      <p:pic>
        <p:nvPicPr>
          <p:cNvPr id="22" name="Picture 21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F9C500E5-B840-F267-D814-6AF03D0F49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5078" y="6549494"/>
            <a:ext cx="3369917" cy="3540380"/>
          </a:xfrm>
          <a:prstGeom prst="rect">
            <a:avLst/>
          </a:prstGeom>
        </p:spPr>
      </p:pic>
      <p:pic>
        <p:nvPicPr>
          <p:cNvPr id="23" name="Picture 22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5DE16FF4-8A08-1126-B91D-EE279C9573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1035" y="-183472"/>
            <a:ext cx="3369917" cy="3540380"/>
          </a:xfrm>
          <a:prstGeom prst="rect">
            <a:avLst/>
          </a:prstGeom>
        </p:spPr>
      </p:pic>
      <p:pic>
        <p:nvPicPr>
          <p:cNvPr id="24" name="Picture 23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CF517F39-6350-CE6E-2F58-B369E38BDB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3523" y="-898618"/>
            <a:ext cx="3369917" cy="3540380"/>
          </a:xfrm>
          <a:prstGeom prst="rect">
            <a:avLst/>
          </a:prstGeom>
        </p:spPr>
      </p:pic>
      <p:pic>
        <p:nvPicPr>
          <p:cNvPr id="25" name="Picture 24" descr="A picture containing colorfulness, art, fractal art&#10;&#10;Description automatically generated">
            <a:extLst>
              <a:ext uri="{FF2B5EF4-FFF2-40B4-BE49-F238E27FC236}">
                <a16:creationId xmlns:a16="http://schemas.microsoft.com/office/drawing/2014/main" id="{E4DC6BA2-E4A6-CD7D-01CB-7F74F104B4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420" y="-1660676"/>
            <a:ext cx="3369917" cy="354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990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121</TotalTime>
  <Words>278</Words>
  <Application>Microsoft Office PowerPoint</Application>
  <PresentationFormat>A3 Paper (297x420 mm)</PresentationFormat>
  <Paragraphs>39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Color probes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1st Magnetoelastic Workshop  September 18-19, 2023  Charles University, Prague, Czechia melw23.eu</dc:title>
  <dc:creator>Stekiel, Michal</dc:creator>
  <cp:lastModifiedBy>Stekiel, Michal</cp:lastModifiedBy>
  <cp:revision>4</cp:revision>
  <cp:lastPrinted>2023-05-17T09:14:45Z</cp:lastPrinted>
  <dcterms:created xsi:type="dcterms:W3CDTF">2023-05-17T08:35:55Z</dcterms:created>
  <dcterms:modified xsi:type="dcterms:W3CDTF">2023-06-02T07:29:58Z</dcterms:modified>
</cp:coreProperties>
</file>

<file path=docProps/thumbnail.jpeg>
</file>